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y="6858000" cx="12188825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15" roundtripDataSignature="AMtx7mgI2e9uRTpLz/oJO8PEQkEJEsMF7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E9444C64-5B2E-4A06-80C5-AAFA80B90726}">
  <a:tblStyle styleId="{E9444C64-5B2E-4A06-80C5-AAFA80B90726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fill>
          <a:solidFill>
            <a:srgbClr val="CFD7E7"/>
          </a:solidFill>
        </a:fill>
      </a:tcStyle>
    </a:band1H>
    <a:band2H>
      <a:tcTxStyle/>
    </a:band2H>
    <a:band1V>
      <a:tcTxStyle/>
      <a:tcStyle>
        <a:fill>
          <a:solidFill>
            <a:srgbClr val="CFD7E7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customschemas.google.com/relationships/presentationmetadata" Target="metadata"/><Relationship Id="rId14" Type="http://schemas.openxmlformats.org/officeDocument/2006/relationships/slide" Target="slides/slide8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0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4" name="Google Shape;14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o-R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o-R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2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2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o-R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3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2" name="Google Shape;32;p13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3" name="Google Shape;33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o-R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4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14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0" name="Google Shape;40;p14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14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2" name="Google Shape;42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o-R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o-R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o-R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7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7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o-R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8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o-R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9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o-R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0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o-RO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9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o-RO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png"/><Relationship Id="rId4" Type="http://schemas.openxmlformats.org/officeDocument/2006/relationships/image" Target="../media/image1.png"/><Relationship Id="rId5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hyperlink" Target="https://ccd.intercultural.ro/" TargetMode="External"/><Relationship Id="rId4" Type="http://schemas.openxmlformats.org/officeDocument/2006/relationships/hyperlink" Target="https://innoteknoloji.com/hakkimizda" TargetMode="External"/><Relationship Id="rId5" Type="http://schemas.openxmlformats.org/officeDocument/2006/relationships/hyperlink" Target="https://miculrealist.com/descopera-ti-valorile-pentru-o-viata-cu-sens/" TargetMode="External"/><Relationship Id="rId6" Type="http://schemas.openxmlformats.org/officeDocument/2006/relationships/hyperlink" Target="https://www.nytimes.com/2014/04/12/opinion/sunday/raising-a-moral-child.html" TargetMode="External"/><Relationship Id="rId7" Type="http://schemas.openxmlformats.org/officeDocument/2006/relationships/hyperlink" Target="https://www.freepik.com/vectors/strategic-collaboration/2" TargetMode="External"/><Relationship Id="rId8" Type="http://schemas.openxmlformats.org/officeDocument/2006/relationships/hyperlink" Target="https://www.freepik.com/premium-vector/concept-achieving-goals-challenges-opportunities-personal-growth-man-climbing-mountain-with-flag-top-his-way-success-colored-flat-vector-illustration-isolated-white-background_30758929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333" y="1426309"/>
            <a:ext cx="10491640" cy="3384886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 txBox="1"/>
          <p:nvPr>
            <p:ph type="ctrTitle"/>
          </p:nvPr>
        </p:nvSpPr>
        <p:spPr>
          <a:xfrm>
            <a:off x="433674" y="4948475"/>
            <a:ext cx="11235000" cy="557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17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7500"/>
              <a:buFont typeface="Arial"/>
              <a:buNone/>
            </a:pPr>
            <a:r>
              <a:rPr b="1" lang="ro-RO" sz="4000">
                <a:solidFill>
                  <a:srgbClr val="4C6689"/>
                </a:solidFill>
                <a:latin typeface="Arial"/>
                <a:ea typeface="Arial"/>
                <a:cs typeface="Arial"/>
                <a:sym typeface="Arial"/>
              </a:rPr>
              <a:t>ЦЕННОСТИ, КОТОРЫЕ НАС ОБЪЕДИНЯЮТ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664932" y="113186"/>
            <a:ext cx="1668386" cy="1331657"/>
          </a:xfrm>
          <a:prstGeom prst="rect">
            <a:avLst/>
          </a:prstGeom>
          <a:solidFill>
            <a:schemeClr val="lt1"/>
          </a:solidFill>
          <a:ln>
            <a:noFill/>
          </a:ln>
        </p:spPr>
      </p:pic>
      <p:pic>
        <p:nvPicPr>
          <p:cNvPr descr="A black background with blue text&#10;&#10;Description automatically generated" id="87" name="Google Shape;87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52332" y="131721"/>
            <a:ext cx="3592586" cy="1294588"/>
          </a:xfrm>
          <a:prstGeom prst="rect">
            <a:avLst/>
          </a:prstGeom>
          <a:solidFill>
            <a:schemeClr val="lt1"/>
          </a:solidFill>
          <a:ln>
            <a:noFill/>
          </a:ln>
        </p:spPr>
      </p:pic>
      <p:sp>
        <p:nvSpPr>
          <p:cNvPr id="88" name="Google Shape;88;p1"/>
          <p:cNvSpPr txBox="1"/>
          <p:nvPr/>
        </p:nvSpPr>
        <p:spPr>
          <a:xfrm>
            <a:off x="1157081" y="5642974"/>
            <a:ext cx="10186800" cy="108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200"/>
              <a:buFont typeface="Arial"/>
              <a:buNone/>
            </a:pPr>
            <a:r>
              <a:rPr b="0" i="1" lang="ro-RO" sz="3200" u="none" cap="none" strike="noStrik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</a:t>
            </a:r>
            <a:r>
              <a:rPr i="1" lang="ro-RO" sz="320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каждом уроке — выбор. В каждом выборе — урок.</a:t>
            </a:r>
            <a:r>
              <a:rPr b="0" i="1" lang="ro-RO" sz="3200" u="none" cap="none" strike="noStrik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</a:t>
            </a:r>
            <a:endParaRPr b="0" i="1" sz="2400" u="none" cap="none" strike="noStrike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0" i="0" lang="ro-RO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X</a:t>
            </a:r>
            <a:r>
              <a:rPr lang="ro-R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класс</a:t>
            </a:r>
            <a:r>
              <a:rPr b="0" i="0" lang="ro-RO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1 </a:t>
            </a:r>
            <a:r>
              <a:rPr lang="ro-RO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сентября</a:t>
            </a:r>
            <a:r>
              <a:rPr b="0" i="0" lang="ro-RO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2025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5D8F1"/>
        </a:solidFill>
      </p:bgPr>
    </p:bg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 txBox="1"/>
          <p:nvPr/>
        </p:nvSpPr>
        <p:spPr>
          <a:xfrm>
            <a:off x="7634574" y="2199100"/>
            <a:ext cx="4554300" cy="378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ro-RO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Определение ценностей, необходимых для сосуществования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ro-RO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Объяснение влияния ценностей на повседневный выбор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ro-RO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Формулирование личных обязательств на учебный год</a:t>
            </a:r>
            <a:endParaRPr/>
          </a:p>
        </p:txBody>
      </p:sp>
      <p:sp>
        <p:nvSpPr>
          <p:cNvPr id="94" name="Google Shape;94;p2"/>
          <p:cNvSpPr txBox="1"/>
          <p:nvPr/>
        </p:nvSpPr>
        <p:spPr>
          <a:xfrm>
            <a:off x="7975158" y="1022555"/>
            <a:ext cx="3700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o-RO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ЦЕЛИ УРОКА</a:t>
            </a:r>
            <a:endParaRPr/>
          </a:p>
        </p:txBody>
      </p:sp>
      <p:pic>
        <p:nvPicPr>
          <p:cNvPr id="95" name="Google Shape;95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3850" y="545725"/>
            <a:ext cx="7209875" cy="5952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4F8FB"/>
            </a:gs>
            <a:gs pos="74000">
              <a:srgbClr val="AEC5E1"/>
            </a:gs>
            <a:gs pos="83000">
              <a:srgbClr val="AEC5E1"/>
            </a:gs>
            <a:gs pos="100000">
              <a:srgbClr val="C8D8EB"/>
            </a:gs>
          </a:gsLst>
          <a:lin ang="5400000" scaled="0"/>
        </a:grad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558382" y="588308"/>
            <a:ext cx="5074644" cy="552429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01" name="Google Shape;101;p3"/>
          <p:cNvGraphicFramePr/>
          <p:nvPr/>
        </p:nvGraphicFramePr>
        <p:xfrm>
          <a:off x="4638908" y="2673629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{E9444C64-5B2E-4A06-80C5-AAFA80B90726}</a:tableStyleId>
              </a:tblPr>
              <a:tblGrid>
                <a:gridCol w="7549925"/>
              </a:tblGrid>
              <a:tr h="3048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i="1" lang="ro-RO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Что вы чувствуете?</a:t>
                      </a:r>
                      <a:endParaRPr i="1"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i="1" lang="ro-RO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Что вы чувствовали, когда делились?</a:t>
                      </a:r>
                      <a:endParaRPr i="1"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i="1" lang="ro-RO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Что побудило вас рассказать о себе классу?</a:t>
                      </a:r>
                      <a:endParaRPr i="1"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i="1" lang="ro-RO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Что вы заметили в себе/других?</a:t>
                      </a:r>
                      <a:endParaRPr i="1"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i="1" lang="ro-RO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Что делает вас уникальным/особенным?</a:t>
                      </a:r>
                      <a:endParaRPr i="1"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i="1" lang="ro-RO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Что бы вы хотели узнать о своих одноклассниках в течение года?</a:t>
                      </a:r>
                      <a:endParaRPr i="1"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Times New Roman"/>
                        <a:buNone/>
                      </a:pPr>
                      <a:r>
                        <a:t/>
                      </a:r>
                      <a:endParaRPr i="1"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114300" marL="114300">
                    <a:solidFill>
                      <a:srgbClr val="C5D8F1"/>
                    </a:solidFill>
                  </a:tcPr>
                </a:tc>
              </a:tr>
            </a:tbl>
          </a:graphicData>
        </a:graphic>
      </p:graphicFrame>
      <p:sp>
        <p:nvSpPr>
          <p:cNvPr id="102" name="Google Shape;102;p3"/>
          <p:cNvSpPr txBox="1"/>
          <p:nvPr/>
        </p:nvSpPr>
        <p:spPr>
          <a:xfrm>
            <a:off x="4971250" y="242054"/>
            <a:ext cx="6662100" cy="10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o-RO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ACTIVITATEA DE CONECTARE</a:t>
            </a:r>
            <a:endParaRPr b="1"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o-RO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АКТИВНОСТЬ ПОДКЛЮЧЕНИЯ</a:t>
            </a:r>
            <a:r>
              <a:rPr b="1" lang="ro-RO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3"/>
          <p:cNvSpPr txBox="1"/>
          <p:nvPr/>
        </p:nvSpPr>
        <p:spPr>
          <a:xfrm>
            <a:off x="6543803" y="1376717"/>
            <a:ext cx="3740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ro-RO" sz="2400">
                <a:latin typeface="Times New Roman"/>
                <a:ea typeface="Times New Roman"/>
                <a:cs typeface="Times New Roman"/>
                <a:sym typeface="Times New Roman"/>
              </a:rPr>
              <a:t>Имя + что-то личное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" y="31557"/>
            <a:ext cx="12278034" cy="7032742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4"/>
          <p:cNvSpPr txBox="1"/>
          <p:nvPr>
            <p:ph type="title"/>
          </p:nvPr>
        </p:nvSpPr>
        <p:spPr>
          <a:xfrm>
            <a:off x="1879100" y="31556"/>
            <a:ext cx="9484536" cy="58437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1" lang="ro-RO" sz="3200">
                <a:latin typeface="Times New Roman"/>
                <a:ea typeface="Times New Roman"/>
                <a:cs typeface="Times New Roman"/>
                <a:sym typeface="Times New Roman"/>
              </a:rPr>
              <a:t>КОМПАС МОИХ/НАШИХ ЦЕННОСТЕЙ</a:t>
            </a:r>
            <a:endParaRPr/>
          </a:p>
        </p:txBody>
      </p:sp>
      <p:sp>
        <p:nvSpPr>
          <p:cNvPr id="110" name="Google Shape;110;p4"/>
          <p:cNvSpPr/>
          <p:nvPr/>
        </p:nvSpPr>
        <p:spPr>
          <a:xfrm>
            <a:off x="937650" y="1136307"/>
            <a:ext cx="2373549" cy="2081719"/>
          </a:xfrm>
          <a:prstGeom prst="verticalScroll">
            <a:avLst>
              <a:gd fmla="val 12500" name="adj"/>
            </a:avLst>
          </a:prstGeom>
          <a:gradFill>
            <a:gsLst>
              <a:gs pos="0">
                <a:srgbClr val="3E7FCD"/>
              </a:gs>
              <a:gs pos="100000">
                <a:srgbClr val="96C0FF"/>
              </a:gs>
            </a:gsLst>
            <a:lin ang="16200000" scaled="0"/>
          </a:gradFill>
          <a:ln cap="flat" cmpd="sng" w="9525">
            <a:solidFill>
              <a:srgbClr val="4A7DBA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o-RO" sz="20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Какие ценности влияют на ваш повседневный выбор?</a:t>
            </a:r>
            <a:endParaRPr sz="1000"/>
          </a:p>
        </p:txBody>
      </p:sp>
      <p:sp>
        <p:nvSpPr>
          <p:cNvPr id="111" name="Google Shape;111;p4"/>
          <p:cNvSpPr/>
          <p:nvPr/>
        </p:nvSpPr>
        <p:spPr>
          <a:xfrm>
            <a:off x="8634925" y="4315850"/>
            <a:ext cx="2728800" cy="2461500"/>
          </a:xfrm>
          <a:prstGeom prst="verticalScroll">
            <a:avLst>
              <a:gd fmla="val 12500" name="adj"/>
            </a:avLst>
          </a:prstGeom>
          <a:gradFill>
            <a:gsLst>
              <a:gs pos="0">
                <a:srgbClr val="3E7FCD"/>
              </a:gs>
              <a:gs pos="100000">
                <a:srgbClr val="96C0FF"/>
              </a:gs>
            </a:gsLst>
            <a:lin ang="16200000" scaled="0"/>
          </a:gradFill>
          <a:ln cap="flat" cmpd="sng" w="9525">
            <a:solidFill>
              <a:srgbClr val="4A7DBA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o-RO" sz="19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 каких ценностях вы хотите сосредоточить свою энергию в новом учебном году?</a:t>
            </a:r>
            <a:endParaRPr sz="19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2" name="Google Shape;112;p4"/>
          <p:cNvSpPr/>
          <p:nvPr/>
        </p:nvSpPr>
        <p:spPr>
          <a:xfrm>
            <a:off x="330739" y="4059678"/>
            <a:ext cx="2373549" cy="2081719"/>
          </a:xfrm>
          <a:prstGeom prst="verticalScroll">
            <a:avLst>
              <a:gd fmla="val 12500" name="adj"/>
            </a:avLst>
          </a:prstGeom>
          <a:gradFill>
            <a:gsLst>
              <a:gs pos="0">
                <a:srgbClr val="3E7FCD"/>
              </a:gs>
              <a:gs pos="100000">
                <a:srgbClr val="96C0FF"/>
              </a:gs>
            </a:gsLst>
            <a:lin ang="16200000" scaled="0"/>
          </a:gradFill>
          <a:ln cap="flat" cmpd="sng" w="9525">
            <a:solidFill>
              <a:srgbClr val="4A7DBA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o-RO" sz="2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Какие ценности вы цените в других?</a:t>
            </a:r>
            <a:endParaRPr/>
          </a:p>
        </p:txBody>
      </p:sp>
      <p:sp>
        <p:nvSpPr>
          <p:cNvPr id="113" name="Google Shape;113;p4"/>
          <p:cNvSpPr/>
          <p:nvPr/>
        </p:nvSpPr>
        <p:spPr>
          <a:xfrm>
            <a:off x="9348348" y="891895"/>
            <a:ext cx="2373549" cy="2081719"/>
          </a:xfrm>
          <a:prstGeom prst="verticalScroll">
            <a:avLst>
              <a:gd fmla="val 12500" name="adj"/>
            </a:avLst>
          </a:prstGeom>
          <a:gradFill>
            <a:gsLst>
              <a:gs pos="0">
                <a:srgbClr val="3E7FCD"/>
              </a:gs>
              <a:gs pos="100000">
                <a:srgbClr val="96C0FF"/>
              </a:gs>
            </a:gsLst>
            <a:lin ang="16200000" scaled="0"/>
          </a:gradFill>
          <a:ln cap="flat" cmpd="sng" w="9525">
            <a:solidFill>
              <a:srgbClr val="4A7DBA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o-RO" sz="23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Какие ценности вы хотите продвигать в классе?</a:t>
            </a:r>
            <a:endParaRPr sz="13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DE7"/>
        </a:solidFill>
      </p:bgPr>
    </p:bg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5"/>
          <p:cNvSpPr txBox="1"/>
          <p:nvPr>
            <p:ph idx="1" type="body"/>
          </p:nvPr>
        </p:nvSpPr>
        <p:spPr>
          <a:xfrm>
            <a:off x="494175" y="1501300"/>
            <a:ext cx="57807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rPr lang="ro-RO" sz="2200">
                <a:latin typeface="Times New Roman"/>
                <a:ea typeface="Times New Roman"/>
                <a:cs typeface="Times New Roman"/>
                <a:sym typeface="Times New Roman"/>
              </a:rPr>
              <a:t>Выберите карточку или предмет и </a:t>
            </a:r>
            <a:endParaRPr sz="2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rPr lang="ro-RO" sz="2200">
                <a:latin typeface="Times New Roman"/>
                <a:ea typeface="Times New Roman"/>
                <a:cs typeface="Times New Roman"/>
                <a:sym typeface="Times New Roman"/>
              </a:rPr>
              <a:t>объясните связанную с ним ценность.</a:t>
            </a:r>
            <a:endParaRPr sz="22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9" name="Google Shape;119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42055" y="0"/>
            <a:ext cx="554677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5"/>
          <p:cNvSpPr txBox="1"/>
          <p:nvPr>
            <p:ph type="title"/>
          </p:nvPr>
        </p:nvSpPr>
        <p:spPr>
          <a:xfrm>
            <a:off x="320474" y="90934"/>
            <a:ext cx="613810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None/>
            </a:pPr>
            <a:r>
              <a:rPr b="1" lang="ro-RO">
                <a:latin typeface="Times New Roman"/>
                <a:ea typeface="Times New Roman"/>
                <a:cs typeface="Times New Roman"/>
                <a:sym typeface="Times New Roman"/>
              </a:rPr>
              <a:t>VALOAREA DIN MÂNĂ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None/>
            </a:pPr>
            <a:r>
              <a:rPr b="1" lang="ro-RO">
                <a:latin typeface="Times New Roman"/>
                <a:ea typeface="Times New Roman"/>
                <a:cs typeface="Times New Roman"/>
                <a:sym typeface="Times New Roman"/>
              </a:rPr>
              <a:t>ЦЕННОСТЬ В РУКАХ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1" name="Google Shape;121;p5"/>
          <p:cNvSpPr/>
          <p:nvPr/>
        </p:nvSpPr>
        <p:spPr>
          <a:xfrm>
            <a:off x="3389528" y="4042339"/>
            <a:ext cx="3015223" cy="2462964"/>
          </a:xfrm>
          <a:prstGeom prst="roundRect">
            <a:avLst>
              <a:gd fmla="val 16667" name="adj"/>
            </a:avLst>
          </a:prstGeom>
          <a:gradFill>
            <a:gsLst>
              <a:gs pos="0">
                <a:srgbClr val="3E7FCD"/>
              </a:gs>
              <a:gs pos="100000">
                <a:srgbClr val="96C0FF"/>
              </a:gs>
            </a:gsLst>
            <a:lin ang="16200000" scaled="0"/>
          </a:gradFill>
          <a:ln cap="flat" cmpd="sng" w="9525">
            <a:solidFill>
              <a:srgbClr val="4A7DBA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o-RO" sz="3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Что я думаю об этой ценности?</a:t>
            </a:r>
            <a:endParaRPr/>
          </a:p>
        </p:txBody>
      </p:sp>
      <p:sp>
        <p:nvSpPr>
          <p:cNvPr id="122" name="Google Shape;122;p5"/>
          <p:cNvSpPr/>
          <p:nvPr/>
        </p:nvSpPr>
        <p:spPr>
          <a:xfrm>
            <a:off x="137001" y="2899920"/>
            <a:ext cx="3015223" cy="2462964"/>
          </a:xfrm>
          <a:prstGeom prst="roundRect">
            <a:avLst>
              <a:gd fmla="val 16667" name="adj"/>
            </a:avLst>
          </a:prstGeom>
          <a:gradFill>
            <a:gsLst>
              <a:gs pos="0">
                <a:srgbClr val="3E7FCD"/>
              </a:gs>
              <a:gs pos="100000">
                <a:srgbClr val="96C0FF"/>
              </a:gs>
            </a:gsLst>
            <a:lin ang="16200000" scaled="0"/>
          </a:gradFill>
          <a:ln cap="flat" cmpd="sng" w="9525">
            <a:solidFill>
              <a:srgbClr val="4A7DBA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imes New Roman"/>
              <a:buNone/>
            </a:pPr>
            <a:r>
              <a:rPr lang="ro-RO" sz="3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Почему я выбрал эту ценность?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AEEF3"/>
        </a:solidFill>
      </p:bgPr>
    </p:bg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Valori de Afișat vs. Valori Reale: Când Se Pierde Busola" id="127" name="Google Shape;127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" y="2087110"/>
            <a:ext cx="12188825" cy="4770890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6"/>
          <p:cNvSpPr txBox="1"/>
          <p:nvPr>
            <p:ph type="title"/>
          </p:nvPr>
        </p:nvSpPr>
        <p:spPr>
          <a:xfrm>
            <a:off x="3489501" y="369225"/>
            <a:ext cx="7567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imes New Roman"/>
              <a:buNone/>
            </a:pPr>
            <a:r>
              <a:rPr b="1" lang="ro-RO" sz="4000">
                <a:latin typeface="Times New Roman"/>
                <a:ea typeface="Times New Roman"/>
                <a:cs typeface="Times New Roman"/>
                <a:sym typeface="Times New Roman"/>
              </a:rPr>
              <a:t>ЛИЧНОЕ ОБЯЗАТЕЛЬСТВО</a:t>
            </a:r>
            <a:br>
              <a:rPr lang="ro-RO" sz="360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o-RO" sz="2400">
                <a:latin typeface="Times New Roman"/>
                <a:ea typeface="Times New Roman"/>
                <a:cs typeface="Times New Roman"/>
                <a:sym typeface="Times New Roman"/>
              </a:rPr>
              <a:t>vision-board/</a:t>
            </a:r>
            <a:r>
              <a:rPr lang="ro-RO" sz="2400">
                <a:latin typeface="Times New Roman"/>
                <a:ea typeface="Times New Roman"/>
                <a:cs typeface="Times New Roman"/>
                <a:sym typeface="Times New Roman"/>
              </a:rPr>
              <a:t>доска визуализации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6"/>
          <p:cNvSpPr txBox="1"/>
          <p:nvPr>
            <p:ph idx="1" type="body"/>
          </p:nvPr>
        </p:nvSpPr>
        <p:spPr>
          <a:xfrm>
            <a:off x="181750" y="1978702"/>
            <a:ext cx="6404100" cy="804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32500" lnSpcReduction="20000"/>
          </a:bodyPr>
          <a:lstStyle/>
          <a:p>
            <a:pPr indent="-1397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480"/>
              </a:spcBef>
              <a:spcAft>
                <a:spcPts val="0"/>
              </a:spcAft>
              <a:buClr>
                <a:srgbClr val="FF0000"/>
              </a:buClr>
              <a:buSzPct val="41366"/>
              <a:buNone/>
            </a:pPr>
            <a:r>
              <a:rPr b="1" lang="ro-RO" sz="580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Как я вижу себя в конце 10-го класса</a:t>
            </a:r>
            <a:r>
              <a:rPr b="1" lang="ro-RO" sz="660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?</a:t>
            </a:r>
            <a:endParaRPr b="1" sz="6601"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</p:txBody>
      </p:sp>
      <p:pic>
        <p:nvPicPr>
          <p:cNvPr id="130" name="Google Shape;130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74441" y="378504"/>
            <a:ext cx="2857500" cy="16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82"/>
            <a:ext cx="12188826" cy="6861991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7"/>
          <p:cNvSpPr txBox="1"/>
          <p:nvPr/>
        </p:nvSpPr>
        <p:spPr>
          <a:xfrm rot="-1219359">
            <a:off x="-701" y="4817677"/>
            <a:ext cx="8628403" cy="4615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o-RO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„</a:t>
            </a:r>
            <a:r>
              <a:rPr b="1" lang="ro-RO" sz="2400">
                <a:latin typeface="Times New Roman"/>
                <a:ea typeface="Times New Roman"/>
                <a:cs typeface="Times New Roman"/>
                <a:sym typeface="Times New Roman"/>
              </a:rPr>
              <a:t>В каждом уроке — выбор. В каждом выборе — урок.</a:t>
            </a:r>
            <a:r>
              <a:rPr b="1" lang="ro-RO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</a:t>
            </a:r>
            <a:endParaRPr b="1"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8"/>
          <p:cNvSpPr txBox="1"/>
          <p:nvPr>
            <p:ph type="title"/>
          </p:nvPr>
        </p:nvSpPr>
        <p:spPr>
          <a:xfrm>
            <a:off x="4134983" y="270496"/>
            <a:ext cx="391885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None/>
            </a:pPr>
            <a:r>
              <a:rPr b="1" lang="ro-RO" sz="3600">
                <a:latin typeface="Times New Roman"/>
                <a:ea typeface="Times New Roman"/>
                <a:cs typeface="Times New Roman"/>
                <a:sym typeface="Times New Roman"/>
              </a:rPr>
              <a:t>БИБЛИОГРАФИЯ</a:t>
            </a:r>
            <a:endParaRPr/>
          </a:p>
        </p:txBody>
      </p:sp>
      <p:sp>
        <p:nvSpPr>
          <p:cNvPr id="142" name="Google Shape;142;p8"/>
          <p:cNvSpPr txBox="1"/>
          <p:nvPr>
            <p:ph idx="1" type="body"/>
          </p:nvPr>
        </p:nvSpPr>
        <p:spPr>
          <a:xfrm>
            <a:off x="1071513" y="2061541"/>
            <a:ext cx="10487608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ro-RO" sz="20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https://ccd.intercultural.ro/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</a:pPr>
            <a:r>
              <a:rPr i="1" lang="ro-RO" sz="2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Râsete și joacă: Jocuri și exerciții creative pentru adolescenți aflați în situații de criză</a:t>
            </a:r>
            <a:endParaRPr/>
          </a:p>
          <a:p>
            <a:pPr indent="-342900" lvl="0" marL="3429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ro-RO" sz="20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/>
              </a:rPr>
              <a:t>https://innoteknoloji.com/hakkimizda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ro-RO" sz="20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5"/>
              </a:rPr>
              <a:t>https://miculrealist.com/descopera-ti-valorile-pentru-o-viata-cu-sens/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ro-RO" sz="20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6"/>
              </a:rPr>
              <a:t>https://www.nytimes.com/2014/04/12/opinion/sunday/raising-a-moral-child.html</a:t>
            </a:r>
            <a:r>
              <a:rPr lang="ro-RO" sz="20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  <a:p>
            <a:pPr indent="-342900" lvl="0" marL="3429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ro-RO" sz="20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7"/>
              </a:rPr>
              <a:t>https://www.freepik.com/vectors/strategic-collaboration/2</a:t>
            </a:r>
            <a:r>
              <a:rPr lang="ro-RO" sz="20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  <a:p>
            <a:pPr indent="-342900" lvl="0" marL="3429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ro-RO" sz="20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8"/>
              </a:rPr>
              <a:t>https://www.freepik.com/premium-vector/concept-achieving-goals-challenges-opportunities-personal-growth-man-climbing-mountain-with-flag-top-his-way-success-colored-flat-vector-illustration-isolated-white-background_30758929.htm</a:t>
            </a:r>
            <a:r>
              <a:rPr lang="ro-RO" sz="20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2013-01-27T09:14:16Z</dcterms:created>
</cp:coreProperties>
</file>