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6" r:id="rId8"/>
    <p:sldId id="267" r:id="rId9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7" d="100"/>
          <a:sy n="57" d="100"/>
        </p:scale>
        <p:origin x="924" y="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innoteknoloji.com/hakkimizda" TargetMode="External"/><Relationship Id="rId7" Type="http://schemas.openxmlformats.org/officeDocument/2006/relationships/hyperlink" Target="https://www.freepik.com/premium-vector/concept-achieving-goals-challenges-opportunities-personal-growth-man-climbing-mountain-with-flag-top-his-way-success-colored-flat-vector-illustration-isolated-white-background_30758929.htm" TargetMode="External"/><Relationship Id="rId2" Type="http://schemas.openxmlformats.org/officeDocument/2006/relationships/hyperlink" Target="https://ccd.intercultural.ro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reepik.com/vectors/strategic-collaboration/2" TargetMode="External"/><Relationship Id="rId5" Type="http://schemas.openxmlformats.org/officeDocument/2006/relationships/hyperlink" Target="https://www.nytimes.com/2014/04/12/opinion/sunday/raising-a-moral-child.html" TargetMode="External"/><Relationship Id="rId4" Type="http://schemas.openxmlformats.org/officeDocument/2006/relationships/hyperlink" Target="https://miculrealist.com/descopera-ti-valorile-pentru-o-viata-cu-sen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E8B33B0-9EA2-A4CF-3871-BDC5AC33D24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52333" y="1426309"/>
            <a:ext cx="10491640" cy="338488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18440" y="4948478"/>
            <a:ext cx="7064174" cy="557213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CARE NE UNESC</a:t>
            </a:r>
            <a:endParaRPr lang="ro-R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0F76B4B2-C799-B17D-19C2-1FFD8D3BA4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4932" y="113186"/>
            <a:ext cx="1668386" cy="133165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" name="Picture 4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2946F778-9BA8-87FD-5729-2338CB2632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32" y="131721"/>
            <a:ext cx="3592586" cy="129458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C6C0D7C-54AA-CB14-40B7-5DF4E9404C19}"/>
              </a:ext>
            </a:extLst>
          </p:cNvPr>
          <p:cNvSpPr txBox="1"/>
          <p:nvPr/>
        </p:nvSpPr>
        <p:spPr>
          <a:xfrm>
            <a:off x="1157081" y="5642974"/>
            <a:ext cx="10186892" cy="110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it-IT" sz="32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”În fiecare lecție, o alegere. În fiecare alegere, o lecție.”</a:t>
            </a:r>
            <a:endParaRPr kumimoji="0" lang="it-IT" sz="2400" b="0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Clasa a X-a</a:t>
            </a:r>
            <a:r>
              <a:rPr kumimoji="0" lang="ro-RO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</a:t>
            </a:r>
            <a:r>
              <a:rPr lang="ro-RO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 septembrie 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ED6B13F-F246-D210-1BDA-DEF0EDC165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60" y="566737"/>
            <a:ext cx="7620000" cy="572452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5F9E8F8-1CB9-4822-CF71-B2F5CBC81194}"/>
              </a:ext>
            </a:extLst>
          </p:cNvPr>
          <p:cNvSpPr txBox="1"/>
          <p:nvPr/>
        </p:nvSpPr>
        <p:spPr>
          <a:xfrm>
            <a:off x="7975158" y="2199106"/>
            <a:ext cx="421366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  <a:defRPr sz="2000"/>
            </a:pPr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Identificarea valorilor necesare conviețuirii</a:t>
            </a:r>
          </a:p>
          <a:p>
            <a:pPr>
              <a:defRPr sz="2000"/>
            </a:pPr>
            <a:endParaRPr lang="ro-RO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  <a:defRPr sz="2000"/>
            </a:pPr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Explicarea influenței valorilor asupra alegerilor zilnice</a:t>
            </a:r>
          </a:p>
          <a:p>
            <a:pPr>
              <a:defRPr sz="2000"/>
            </a:pPr>
            <a:endParaRPr lang="ro-RO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  <a:defRPr sz="2000"/>
            </a:pPr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Formularea unui angajament personal pentru anul școlar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B94D0CD-622C-4364-04C2-ACF1E66C55BC}"/>
              </a:ext>
            </a:extLst>
          </p:cNvPr>
          <p:cNvSpPr txBox="1"/>
          <p:nvPr/>
        </p:nvSpPr>
        <p:spPr>
          <a:xfrm>
            <a:off x="7975158" y="1022555"/>
            <a:ext cx="37001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OBIECTIVELE LECȚIEI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C4CD604-EEE0-F6E9-0749-11517A8D9B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58382" y="588308"/>
            <a:ext cx="5074644" cy="5524295"/>
          </a:xfrm>
          <a:prstGeom prst="rect">
            <a:avLst/>
          </a:prstGeom>
          <a:effectLst>
            <a:softEdge rad="965200"/>
          </a:effectLst>
        </p:spPr>
      </p:pic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0BF0E89-07D4-8346-DFCD-5AD83D9E27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9394899"/>
              </p:ext>
            </p:extLst>
          </p:nvPr>
        </p:nvGraphicFramePr>
        <p:xfrm>
          <a:off x="4638908" y="2673629"/>
          <a:ext cx="7549917" cy="29980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549917">
                  <a:extLst>
                    <a:ext uri="{9D8B030D-6E8A-4147-A177-3AD203B41FA5}">
                      <a16:colId xmlns:a16="http://schemas.microsoft.com/office/drawing/2014/main" val="368273294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o-RO" sz="2400" i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Cum vă simțiți?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o-RO" sz="2400" i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Cum te-ai simțit când ai împărtășit?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o-RO" sz="2400" i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 a stat la baza deciziei de a comunica clasei despre tine?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o-RO" sz="2400" i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 ai observat la tine/ la ceilalți?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o-RO" sz="2400" i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 te face să fii unic/ special?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o-RO" altLang="ro-RO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 ai dori să afli despre colegi pe parcursul anului?</a:t>
                      </a:r>
                      <a:r>
                        <a:rPr kumimoji="0" lang="ro-RO" altLang="ro-RO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114300" marR="11430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6289228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8A472CF1-518C-DFCB-F683-5CDAFE56CAB6}"/>
              </a:ext>
            </a:extLst>
          </p:cNvPr>
          <p:cNvSpPr txBox="1"/>
          <p:nvPr/>
        </p:nvSpPr>
        <p:spPr>
          <a:xfrm>
            <a:off x="4971260" y="644639"/>
            <a:ext cx="66622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ACTIVITATEA DE CONECTARE </a:t>
            </a:r>
            <a:endParaRPr lang="ro-RO" sz="3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CA8BB66-56CF-1DD4-173E-EE0ED47402EC}"/>
              </a:ext>
            </a:extLst>
          </p:cNvPr>
          <p:cNvSpPr txBox="1"/>
          <p:nvPr/>
        </p:nvSpPr>
        <p:spPr>
          <a:xfrm>
            <a:off x="6543803" y="1376717"/>
            <a:ext cx="3740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/>
            </a:pPr>
            <a:r>
              <a:rPr kumimoji="0" lang="ro-R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Prenume + un lucru personal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CEE9843-424D-B389-DF51-827224E49B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1557"/>
            <a:ext cx="12278034" cy="7032742"/>
          </a:xfrm>
          <a:prstGeom prst="rect">
            <a:avLst/>
          </a:prstGeom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B21F85FC-D60C-CF2B-FD39-626FF84CF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9100" y="31556"/>
            <a:ext cx="9484536" cy="584373"/>
          </a:xfrm>
        </p:spPr>
        <p:txBody>
          <a:bodyPr>
            <a:noAutofit/>
          </a:bodyPr>
          <a:lstStyle/>
          <a:p>
            <a:r>
              <a:rPr lang="ro-RO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BUSOLA VALORILOR MELE/NOASTRE</a:t>
            </a:r>
          </a:p>
        </p:txBody>
      </p:sp>
      <p:sp>
        <p:nvSpPr>
          <p:cNvPr id="10" name="Свиток: вертикальный 9">
            <a:extLst>
              <a:ext uri="{FF2B5EF4-FFF2-40B4-BE49-F238E27FC236}">
                <a16:creationId xmlns:a16="http://schemas.microsoft.com/office/drawing/2014/main" id="{E518D113-E638-730D-2E88-2974DBC004B5}"/>
              </a:ext>
            </a:extLst>
          </p:cNvPr>
          <p:cNvSpPr/>
          <p:nvPr/>
        </p:nvSpPr>
        <p:spPr>
          <a:xfrm>
            <a:off x="937650" y="1136307"/>
            <a:ext cx="2373549" cy="2081719"/>
          </a:xfrm>
          <a:prstGeom prst="verticalScrol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ro-RO" sz="2400" kern="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Ce valori îți influențează alegerile zilnice?</a:t>
            </a:r>
          </a:p>
        </p:txBody>
      </p:sp>
      <p:sp>
        <p:nvSpPr>
          <p:cNvPr id="11" name="Свиток: вертикальный 10">
            <a:extLst>
              <a:ext uri="{FF2B5EF4-FFF2-40B4-BE49-F238E27FC236}">
                <a16:creationId xmlns:a16="http://schemas.microsoft.com/office/drawing/2014/main" id="{4754C5B9-AC43-2F17-791E-CCA137E3F7B9}"/>
              </a:ext>
            </a:extLst>
          </p:cNvPr>
          <p:cNvSpPr/>
          <p:nvPr/>
        </p:nvSpPr>
        <p:spPr>
          <a:xfrm>
            <a:off x="8634919" y="4315839"/>
            <a:ext cx="2373549" cy="2081719"/>
          </a:xfrm>
          <a:prstGeom prst="verticalScrol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ro-RO" sz="2000" kern="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Asupra cărei valori dorești să-ți focalizezi energia în noul an de studii?</a:t>
            </a:r>
            <a:endParaRPr lang="ro-RO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Свиток: вертикальный 11">
            <a:extLst>
              <a:ext uri="{FF2B5EF4-FFF2-40B4-BE49-F238E27FC236}">
                <a16:creationId xmlns:a16="http://schemas.microsoft.com/office/drawing/2014/main" id="{145445F4-BE02-EDB6-648F-3E9E227DD75E}"/>
              </a:ext>
            </a:extLst>
          </p:cNvPr>
          <p:cNvSpPr/>
          <p:nvPr/>
        </p:nvSpPr>
        <p:spPr>
          <a:xfrm>
            <a:off x="330739" y="4059678"/>
            <a:ext cx="2373549" cy="2081719"/>
          </a:xfrm>
          <a:prstGeom prst="verticalScrol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ro-RO" sz="2400" kern="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Ce valori apreciezi la alții?</a:t>
            </a:r>
          </a:p>
        </p:txBody>
      </p:sp>
      <p:sp>
        <p:nvSpPr>
          <p:cNvPr id="13" name="Свиток: вертикальный 12">
            <a:extLst>
              <a:ext uri="{FF2B5EF4-FFF2-40B4-BE49-F238E27FC236}">
                <a16:creationId xmlns:a16="http://schemas.microsoft.com/office/drawing/2014/main" id="{D29623E7-259D-32AB-FE72-2BC64AF799BC}"/>
              </a:ext>
            </a:extLst>
          </p:cNvPr>
          <p:cNvSpPr/>
          <p:nvPr/>
        </p:nvSpPr>
        <p:spPr>
          <a:xfrm>
            <a:off x="9348348" y="891895"/>
            <a:ext cx="2373549" cy="2081719"/>
          </a:xfrm>
          <a:prstGeom prst="verticalScrol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ro-RO" sz="2400" kern="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Ce valori dorești să trăiești în clasă?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001" y="1501294"/>
            <a:ext cx="7245106" cy="1143000"/>
          </a:xfrm>
        </p:spPr>
        <p:txBody>
          <a:bodyPr>
            <a:normAutofit/>
          </a:bodyPr>
          <a:lstStyle/>
          <a:p>
            <a:pPr marL="0" indent="0">
              <a:buNone/>
              <a:defRPr sz="2000"/>
            </a:pPr>
            <a:r>
              <a:rPr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Alege</a:t>
            </a:r>
            <a:r>
              <a:rPr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 </a:t>
            </a:r>
            <a:r>
              <a:rPr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cartonaș</a:t>
            </a:r>
            <a:r>
              <a:rPr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obiect</a:t>
            </a:r>
            <a:r>
              <a:rPr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explică</a:t>
            </a:r>
            <a:r>
              <a:rPr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valoarea</a:t>
            </a:r>
            <a:r>
              <a:rPr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asociată</a:t>
            </a:r>
            <a:endParaRPr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441705A-FB7D-3B1D-B050-D58051F033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2055" y="0"/>
            <a:ext cx="5546770" cy="6858000"/>
          </a:xfrm>
          <a:prstGeom prst="rect">
            <a:avLst/>
          </a:prstGeom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969E3D93-B750-FD98-11D0-51181719C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474" y="90934"/>
            <a:ext cx="6138107" cy="1143000"/>
          </a:xfrm>
        </p:spPr>
        <p:txBody>
          <a:bodyPr>
            <a:normAutofit fontScale="90000"/>
          </a:bodyPr>
          <a:lstStyle/>
          <a:p>
            <a:r>
              <a:rPr lang="ro-R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VALOAREA DIN MÂNĂ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218D2C59-1B2F-A48F-C1B5-44892CB5CBF2}"/>
              </a:ext>
            </a:extLst>
          </p:cNvPr>
          <p:cNvSpPr/>
          <p:nvPr/>
        </p:nvSpPr>
        <p:spPr>
          <a:xfrm>
            <a:off x="3389528" y="4042339"/>
            <a:ext cx="3015223" cy="246296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/>
            </a:pPr>
            <a:r>
              <a:rPr lang="ro-R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fr-FR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simt</a:t>
            </a: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în legătură cu această valoare</a:t>
            </a: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" name="Прямоугольник: скругленные углы 8">
            <a:extLst>
              <a:ext uri="{FF2B5EF4-FFF2-40B4-BE49-F238E27FC236}">
                <a16:creationId xmlns:a16="http://schemas.microsoft.com/office/drawing/2014/main" id="{47689AAF-2F5D-2EDB-2B81-5BE8BDD64884}"/>
              </a:ext>
            </a:extLst>
          </p:cNvPr>
          <p:cNvSpPr/>
          <p:nvPr/>
        </p:nvSpPr>
        <p:spPr>
          <a:xfrm>
            <a:off x="137001" y="2899920"/>
            <a:ext cx="3015223" cy="246296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/>
            </a:pPr>
            <a:r>
              <a:rPr kumimoji="0" lang="ro-RO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De ce am ales această valoare?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Valori de Afișat vs. Valori Reale: Când Se Pierde Busola">
            <a:extLst>
              <a:ext uri="{FF2B5EF4-FFF2-40B4-BE49-F238E27FC236}">
                <a16:creationId xmlns:a16="http://schemas.microsoft.com/office/drawing/2014/main" id="{22BB6BCB-213A-245B-7E86-31744AC46E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087110"/>
            <a:ext cx="12188825" cy="4770890"/>
          </a:xfrm>
          <a:prstGeom prst="rect">
            <a:avLst/>
          </a:prstGeom>
          <a:noFill/>
          <a:effectLst>
            <a:softEdge rad="1270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27659" y="369225"/>
            <a:ext cx="8229600" cy="1143000"/>
          </a:xfrm>
        </p:spPr>
        <p:txBody>
          <a:bodyPr>
            <a:normAutofit/>
          </a:bodyPr>
          <a:lstStyle/>
          <a:p>
            <a:pPr>
              <a:defRPr sz="2000"/>
            </a:pPr>
            <a:r>
              <a:rPr lang="ro-RO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ANGAJAMENT PERSONAL</a:t>
            </a:r>
            <a:br>
              <a:rPr lang="ro-R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vision-board</a:t>
            </a:r>
            <a:endParaRPr lang="ro-RO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747" y="1347743"/>
            <a:ext cx="4689658" cy="1143001"/>
          </a:xfrm>
        </p:spPr>
        <p:txBody>
          <a:bodyPr>
            <a:normAutofit/>
          </a:bodyPr>
          <a:lstStyle/>
          <a:p>
            <a:endParaRPr dirty="0"/>
          </a:p>
          <a:p>
            <a:pPr marL="0" indent="0">
              <a:buNone/>
              <a:defRPr sz="2000"/>
            </a:pPr>
            <a:r>
              <a:rPr lang="ro-RO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Cum mă văd la finalul clasei a X-a</a:t>
            </a:r>
            <a:r>
              <a:rPr lang="ro-RO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>
              <a:defRPr sz="2000"/>
            </a:pPr>
            <a:endParaRPr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A53606F-B2F3-1640-6DE9-850DD7A946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441" y="378504"/>
            <a:ext cx="2857500" cy="1600200"/>
          </a:xfrm>
          <a:prstGeom prst="rect">
            <a:avLst/>
          </a:prstGeom>
          <a:effectLst>
            <a:softEdge rad="6350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F617BCD-6D27-471F-D469-9742B96A4A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82"/>
            <a:ext cx="12188826" cy="686199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1CCF3A1-026F-5747-584E-99A97B3B3370}"/>
              </a:ext>
            </a:extLst>
          </p:cNvPr>
          <p:cNvSpPr txBox="1"/>
          <p:nvPr/>
        </p:nvSpPr>
        <p:spPr>
          <a:xfrm rot="20380739">
            <a:off x="31943" y="4999370"/>
            <a:ext cx="75825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„În fiecare lecție, o alegere. În fiecare alegere, o lecție.”</a:t>
            </a:r>
            <a:endParaRPr lang="ro-RO" sz="24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8B392F-6810-C137-2985-37AA0CEC9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983" y="270496"/>
            <a:ext cx="3918857" cy="1143000"/>
          </a:xfrm>
        </p:spPr>
        <p:txBody>
          <a:bodyPr>
            <a:normAutofit/>
          </a:bodyPr>
          <a:lstStyle/>
          <a:p>
            <a:r>
              <a:rPr lang="ro-RO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BIBLIOGRAFIE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E086562-FEFE-378C-9B3E-B360D91FB3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1513" y="2061541"/>
            <a:ext cx="10487608" cy="4525963"/>
          </a:xfrm>
        </p:spPr>
        <p:txBody>
          <a:bodyPr>
            <a:normAutofit/>
          </a:bodyPr>
          <a:lstStyle/>
          <a:p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https://ccd.intercultural.ro/</a:t>
            </a:r>
            <a:endParaRPr lang="ro-R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o-RO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Râsete și joacă: Jocuri și exerciții creative pentru adolescenți aflați în situații de criză</a:t>
            </a:r>
          </a:p>
          <a:p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https://innoteknoloji.com/hakkimizda</a:t>
            </a:r>
            <a:endParaRPr lang="ro-R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https://miculrealist.com/descopera-ti-valorile-pentru-o-viata-cu-sens/</a:t>
            </a:r>
            <a:endParaRPr lang="ro-R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https://www.nytimes.com/2014/04/12/opinion/sunday/raising-a-moral-child.html</a:t>
            </a: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https://www.freepik.com/vectors/strategic-collaboration/2</a:t>
            </a: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https://www.freepik.com/premium-vector/concept-achieving-goals-challenges-opportunities-personal-growth-man-climbing-mountain-with-flag-top-his-way-success-colored-flat-vector-illustration-isolated-white-background_30758929.htm</a:t>
            </a: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30591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286</Words>
  <Application>Microsoft Office PowerPoint</Application>
  <PresentationFormat>Custom</PresentationFormat>
  <Paragraphs>38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Times New Roman</vt:lpstr>
      <vt:lpstr>Wingdings</vt:lpstr>
      <vt:lpstr>Office Theme</vt:lpstr>
      <vt:lpstr>VALORILE CARE NE UNESC</vt:lpstr>
      <vt:lpstr>PowerPoint Presentation</vt:lpstr>
      <vt:lpstr>PowerPoint Presentation</vt:lpstr>
      <vt:lpstr>BUSOLA VALORILOR MELE/NOASTRE</vt:lpstr>
      <vt:lpstr>VALOAREA DIN MÂNĂ</vt:lpstr>
      <vt:lpstr>ANGAJAMENT PERSONAL vision-board</vt:lpstr>
      <vt:lpstr>PowerPoint Presentation</vt:lpstr>
      <vt:lpstr>BIBLIOGRAFIE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OLARU Denis</cp:lastModifiedBy>
  <cp:revision>22</cp:revision>
  <dcterms:created xsi:type="dcterms:W3CDTF">2013-01-27T09:14:16Z</dcterms:created>
  <dcterms:modified xsi:type="dcterms:W3CDTF">2025-08-21T15:54:30Z</dcterms:modified>
  <cp:category/>
</cp:coreProperties>
</file>