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21" autoAdjust="0"/>
  </p:normalViewPr>
  <p:slideViewPr>
    <p:cSldViewPr snapToGrid="0">
      <p:cViewPr varScale="1">
        <p:scale>
          <a:sx n="54" d="100"/>
          <a:sy n="54" d="100"/>
        </p:scale>
        <p:origin x="10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877F2-8486-4383-820F-8F879D8C2F28}" type="datetimeFigureOut">
              <a:rPr lang="en-US" smtClean="0"/>
              <a:t>8/21/2025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2CBD4-8FD6-4F7F-8461-3E7E92E5A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91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o-RO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„Harta valorilor”</a:t>
            </a:r>
            <a:r>
              <a:rPr lang="ro-RO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fiecare elev(ă) desenează pe o foaie un cerc cu patru cadrane egale (poate fi si un scut ori altceva care include patru componente). În fiecare din cele patru cadrane - </a:t>
            </a:r>
            <a:r>
              <a:rPr lang="ro-RO" sz="11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„Clasă”, „Familie”, „Prieteni”, „Club/ cerc după interese”</a:t>
            </a:r>
            <a:r>
              <a:rPr lang="ro-RO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elevul(a) notează valorile pe care le prețuiește și respectă. 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o-RO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următoarea etapă elevii(ele), se deplasează prin clasă și discută cu colegii(ele) despre valorile prețuite. Când găsesc valori similare la alți(te) colegi(e) în același cadran (ori în altele) pun semnul (+) pe propria foaie.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2CBD4-8FD6-4F7F-8461-3E7E92E5A2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78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Elevii formează grupuri a câte cinci-șase. Discută despre top cinci valori pe care doresc să le manifeste în anul curent de studii.</a:t>
            </a:r>
            <a:endParaRPr lang="en-US" dirty="0">
              <a:effectLst/>
            </a:endParaRPr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2CBD4-8FD6-4F7F-8461-3E7E92E5A2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7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9177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7563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9853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0052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794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786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7664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7396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2897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2195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18683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774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48954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64611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ană cu trei i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39990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4840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1661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9348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60537D-0E83-CC4D-B614-A072579607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107" y="227959"/>
            <a:ext cx="1668386" cy="1331657"/>
          </a:xfrm>
          <a:prstGeom prst="rect">
            <a:avLst/>
          </a:prstGeom>
        </p:spPr>
      </p:pic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8BFE6E0-766A-F480-8A5B-4DB4650721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07" y="265028"/>
            <a:ext cx="3592586" cy="1294588"/>
          </a:xfrm>
          <a:prstGeom prst="rect">
            <a:avLst/>
          </a:prstGeom>
        </p:spPr>
      </p:pic>
      <p:sp>
        <p:nvSpPr>
          <p:cNvPr id="2" name="Dreptunghi 1">
            <a:extLst>
              <a:ext uri="{FF2B5EF4-FFF2-40B4-BE49-F238E27FC236}">
                <a16:creationId xmlns:a16="http://schemas.microsoft.com/office/drawing/2014/main" id="{B9F43190-D8E8-466E-8E6B-E5633CAC4C05}"/>
              </a:ext>
            </a:extLst>
          </p:cNvPr>
          <p:cNvSpPr/>
          <p:nvPr/>
        </p:nvSpPr>
        <p:spPr>
          <a:xfrm>
            <a:off x="1904383" y="2352575"/>
            <a:ext cx="85306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RO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VALORI</a:t>
            </a:r>
            <a:r>
              <a:rPr lang="en-GB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 CARE NE UNESC</a:t>
            </a:r>
            <a:endParaRPr lang="en-US" sz="4800" dirty="0"/>
          </a:p>
        </p:txBody>
      </p:sp>
      <p:sp>
        <p:nvSpPr>
          <p:cNvPr id="3" name="Dreptunghi 2">
            <a:extLst>
              <a:ext uri="{FF2B5EF4-FFF2-40B4-BE49-F238E27FC236}">
                <a16:creationId xmlns:a16="http://schemas.microsoft.com/office/drawing/2014/main" id="{365EA645-2AFA-41E1-A5E1-F9E6813697FE}"/>
              </a:ext>
            </a:extLst>
          </p:cNvPr>
          <p:cNvSpPr/>
          <p:nvPr/>
        </p:nvSpPr>
        <p:spPr>
          <a:xfrm>
            <a:off x="533399" y="4505425"/>
            <a:ext cx="11125201" cy="13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o-RO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Clasa: </a:t>
            </a:r>
            <a:r>
              <a:rPr lang="ro-RO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XI-a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o-RO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Subiectul lecției: </a:t>
            </a:r>
            <a:r>
              <a:rPr lang="ro-RO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Identitate, unitate, responsabilitate: valori autentice în educație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o-RO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ro-RO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 septembrie 2025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0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>
            <a:extLst>
              <a:ext uri="{FF2B5EF4-FFF2-40B4-BE49-F238E27FC236}">
                <a16:creationId xmlns:a16="http://schemas.microsoft.com/office/drawing/2014/main" id="{192852D3-3BA4-4208-AD00-3754A67D75E6}"/>
              </a:ext>
            </a:extLst>
          </p:cNvPr>
          <p:cNvSpPr/>
          <p:nvPr/>
        </p:nvSpPr>
        <p:spPr>
          <a:xfrm>
            <a:off x="3615303" y="729412"/>
            <a:ext cx="61627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4800" b="1" dirty="0">
                <a:latin typeface="Times New Roman" panose="02020603050405020304" pitchFamily="18" charset="0"/>
                <a:ea typeface="Calibri" panose="020F0502020204030204" pitchFamily="34" charset="0"/>
              </a:rPr>
              <a:t>HARTA VALORILOR</a:t>
            </a:r>
            <a:endParaRPr lang="en-US" sz="6600" dirty="0"/>
          </a:p>
        </p:txBody>
      </p:sp>
      <p:graphicFrame>
        <p:nvGraphicFramePr>
          <p:cNvPr id="3" name="Tabel 3">
            <a:extLst>
              <a:ext uri="{FF2B5EF4-FFF2-40B4-BE49-F238E27FC236}">
                <a16:creationId xmlns:a16="http://schemas.microsoft.com/office/drawing/2014/main" id="{9C5D28E2-8B7D-4CFD-B1A5-5A9830B2F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125723"/>
              </p:ext>
            </p:extLst>
          </p:nvPr>
        </p:nvGraphicFramePr>
        <p:xfrm>
          <a:off x="2400373" y="2022977"/>
          <a:ext cx="8080022" cy="408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2825">
                  <a:extLst>
                    <a:ext uri="{9D8B030D-6E8A-4147-A177-3AD203B41FA5}">
                      <a16:colId xmlns:a16="http://schemas.microsoft.com/office/drawing/2014/main" val="2241412108"/>
                    </a:ext>
                  </a:extLst>
                </a:gridCol>
                <a:gridCol w="4147197">
                  <a:extLst>
                    <a:ext uri="{9D8B030D-6E8A-4147-A177-3AD203B41FA5}">
                      <a16:colId xmlns:a16="http://schemas.microsoft.com/office/drawing/2014/main" val="1112917570"/>
                    </a:ext>
                  </a:extLst>
                </a:gridCol>
              </a:tblGrid>
              <a:tr h="2041195">
                <a:tc>
                  <a:txBody>
                    <a:bodyPr/>
                    <a:lstStyle/>
                    <a:p>
                      <a:pPr algn="ctr"/>
                      <a:endParaRPr lang="ro-RO" sz="36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o-RO" sz="36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Clasă</a:t>
                      </a:r>
                      <a:endParaRPr lang="en-US" sz="36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36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o-RO" sz="36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Familie</a:t>
                      </a:r>
                      <a:endParaRPr lang="en-US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64800"/>
                  </a:ext>
                </a:extLst>
              </a:tr>
              <a:tr h="2041195">
                <a:tc>
                  <a:txBody>
                    <a:bodyPr/>
                    <a:lstStyle/>
                    <a:p>
                      <a:pPr algn="ctr"/>
                      <a:endParaRPr lang="ro-RO" sz="36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o-RO" sz="36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Prieteni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o-RO" sz="36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o-RO" sz="36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Club/cerc după interese</a:t>
                      </a:r>
                      <a:endParaRPr lang="en-US" sz="36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707428"/>
                  </a:ext>
                </a:extLst>
              </a:tr>
            </a:tbl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E74763BA-6510-486B-9283-D43913957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38"/>
            <a:ext cx="2275747" cy="2275747"/>
          </a:xfrm>
          <a:prstGeom prst="rect">
            <a:avLst/>
          </a:prstGeom>
        </p:spPr>
      </p:pic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DEBA4FF2-E41F-4612-BE8F-9BF668D2D2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78" t="11125" r="28261" b="64109"/>
          <a:stretch/>
        </p:blipFill>
        <p:spPr>
          <a:xfrm>
            <a:off x="10730948" y="4897578"/>
            <a:ext cx="1461052" cy="120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3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>
            <a:extLst>
              <a:ext uri="{FF2B5EF4-FFF2-40B4-BE49-F238E27FC236}">
                <a16:creationId xmlns:a16="http://schemas.microsoft.com/office/drawing/2014/main" id="{04777446-DACC-42C2-B303-EA61E93D95AB}"/>
              </a:ext>
            </a:extLst>
          </p:cNvPr>
          <p:cNvSpPr/>
          <p:nvPr/>
        </p:nvSpPr>
        <p:spPr>
          <a:xfrm>
            <a:off x="1747844" y="923197"/>
            <a:ext cx="10091854" cy="360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 vă simțiți?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 ai descoperit despre tine?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 ai descoperit despre colegi?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 ai observat în acest proces?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 ne influențează valorile acțiunile?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82A1596A-E9A5-4DFF-8062-B3300C997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94" y="3104745"/>
            <a:ext cx="3525621" cy="352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7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>
            <a:extLst>
              <a:ext uri="{FF2B5EF4-FFF2-40B4-BE49-F238E27FC236}">
                <a16:creationId xmlns:a16="http://schemas.microsoft.com/office/drawing/2014/main" id="{B8CBE314-2227-4966-BAB1-EFFD78318C75}"/>
              </a:ext>
            </a:extLst>
          </p:cNvPr>
          <p:cNvSpPr/>
          <p:nvPr/>
        </p:nvSpPr>
        <p:spPr>
          <a:xfrm>
            <a:off x="653143" y="1676398"/>
            <a:ext cx="93221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 valori ați dorit să fie prezente în clasă în acest an de studii?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 ați realiza că sunt respectate aceste valori?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Cine  va avea grijă de respectarea acestora?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 se va întâmpla când valorile nu vor fi respectate?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Cine și ce își asumă?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>
            <a:extLst>
              <a:ext uri="{FF2B5EF4-FFF2-40B4-BE49-F238E27FC236}">
                <a16:creationId xmlns:a16="http://schemas.microsoft.com/office/drawing/2014/main" id="{B9C7365D-081F-469C-8CD1-2EAEF31D0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017" y="1977395"/>
            <a:ext cx="2223143" cy="290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0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>
            <a:extLst>
              <a:ext uri="{FF2B5EF4-FFF2-40B4-BE49-F238E27FC236}">
                <a16:creationId xmlns:a16="http://schemas.microsoft.com/office/drawing/2014/main" id="{635A7832-E61F-4807-8C64-0D15A5EE74C0}"/>
              </a:ext>
            </a:extLst>
          </p:cNvPr>
          <p:cNvSpPr/>
          <p:nvPr/>
        </p:nvSpPr>
        <p:spPr>
          <a:xfrm>
            <a:off x="439862" y="1189961"/>
            <a:ext cx="811037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o-RO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DISCUȚIE GHIDATĂ: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o-RO" sz="36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 vă simțiți la finalul lecției?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 poate fi posibil pe viitor?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 este mesajul acestei ore pentru tine?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o-RO" sz="3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 este mesajul tău pentru clasă?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8B67733F-F1AB-4C9F-9978-E110BB362D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238" t="-2284" r="238" b="6352"/>
          <a:stretch/>
        </p:blipFill>
        <p:spPr>
          <a:xfrm>
            <a:off x="8219552" y="3752130"/>
            <a:ext cx="3972448" cy="3105870"/>
          </a:xfrm>
          <a:prstGeom prst="rect">
            <a:avLst/>
          </a:prstGeom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ACB5E01-5481-4F11-962D-39220318F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38" y="-104851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3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icătură">
  <a:themeElements>
    <a:clrScheme name="Picătură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Picătură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cătură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Picătură</Template>
  <TotalTime>151</TotalTime>
  <Words>293</Words>
  <Application>Microsoft Office PowerPoint</Application>
  <PresentationFormat>Widescreen</PresentationFormat>
  <Paragraphs>34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Tw Cen MT</vt:lpstr>
      <vt:lpstr>Picătură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OLARU Denis</dc:creator>
  <cp:lastModifiedBy>OLARU Denis</cp:lastModifiedBy>
  <cp:revision>20</cp:revision>
  <dcterms:created xsi:type="dcterms:W3CDTF">2025-08-13T08:15:09Z</dcterms:created>
  <dcterms:modified xsi:type="dcterms:W3CDTF">2025-08-21T15:50:42Z</dcterms:modified>
</cp:coreProperties>
</file>