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6" r:id="rId4"/>
    <p:sldId id="259" r:id="rId5"/>
    <p:sldId id="267" r:id="rId6"/>
    <p:sldId id="261" r:id="rId7"/>
  </p:sldIdLst>
  <p:sldSz cx="18288000" cy="10287000"/>
  <p:notesSz cx="6858000" cy="9144000"/>
  <p:embeddedFontLst>
    <p:embeddedFont>
      <p:font typeface="Jua" panose="020B0604020202020204" charset="-127"/>
      <p:regular r:id="rId8"/>
    </p:embeddedFont>
    <p:embeddedFont>
      <p:font typeface="Arial Rounded MT Bold" panose="020F0704030504030204" pitchFamily="34" charset="0"/>
      <p:regular r:id="rId9"/>
    </p:embeddedFont>
    <p:embeddedFont>
      <p:font typeface="Balmy" charset="0"/>
      <p:regular r:id="rId10"/>
    </p:embeddedFont>
    <p:embeddedFont>
      <p:font typeface="Cambria Math" panose="02040503050406030204" pitchFamily="18" charset="0"/>
      <p:regular r:id="rId11"/>
    </p:embeddedFont>
    <p:embeddedFont>
      <p:font typeface="IreneFlorentina" panose="020B0604020202020204" charset="0"/>
      <p:regular r:id="rId12"/>
    </p:embeddedFont>
    <p:embeddedFont>
      <p:font typeface="Mango AC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8" d="100"/>
          <a:sy n="38" d="100"/>
        </p:scale>
        <p:origin x="948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png"/><Relationship Id="rId7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25.png"/><Relationship Id="rId5" Type="http://schemas.openxmlformats.org/officeDocument/2006/relationships/image" Target="../media/image21.png"/><Relationship Id="rId10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0.png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8.png"/><Relationship Id="rId5" Type="http://schemas.openxmlformats.org/officeDocument/2006/relationships/image" Target="../media/image26.png"/><Relationship Id="rId10" Type="http://schemas.openxmlformats.org/officeDocument/2006/relationships/image" Target="../media/image9.png"/><Relationship Id="rId4" Type="http://schemas.openxmlformats.org/officeDocument/2006/relationships/image" Target="../media/image20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215" t="-87474" r="-10533" b="-28968"/>
            </a:stretch>
          </a:blipFill>
        </p:spPr>
        <p:txBody>
          <a:bodyPr/>
          <a:lstStyle/>
          <a:p>
            <a:endParaRPr lang="en-150"/>
          </a:p>
        </p:txBody>
      </p:sp>
      <p:sp>
        <p:nvSpPr>
          <p:cNvPr id="3" name="Freeform 3"/>
          <p:cNvSpPr/>
          <p:nvPr/>
        </p:nvSpPr>
        <p:spPr>
          <a:xfrm>
            <a:off x="-3095464" y="7368782"/>
            <a:ext cx="23682613" cy="4895651"/>
          </a:xfrm>
          <a:custGeom>
            <a:avLst/>
            <a:gdLst/>
            <a:ahLst/>
            <a:cxnLst/>
            <a:rect l="l" t="t" r="r" b="b"/>
            <a:pathLst>
              <a:path w="23682613" h="4895651">
                <a:moveTo>
                  <a:pt x="0" y="0"/>
                </a:moveTo>
                <a:lnTo>
                  <a:pt x="23682613" y="0"/>
                </a:lnTo>
                <a:lnTo>
                  <a:pt x="23682613" y="4895651"/>
                </a:lnTo>
                <a:lnTo>
                  <a:pt x="0" y="48956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333" r="-2333"/>
            </a:stretch>
          </a:blipFill>
        </p:spPr>
        <p:txBody>
          <a:bodyPr/>
          <a:lstStyle/>
          <a:p>
            <a:endParaRPr lang="en-150"/>
          </a:p>
        </p:txBody>
      </p:sp>
      <p:sp>
        <p:nvSpPr>
          <p:cNvPr id="5" name="Freeform 5"/>
          <p:cNvSpPr/>
          <p:nvPr/>
        </p:nvSpPr>
        <p:spPr>
          <a:xfrm>
            <a:off x="10715808" y="5787534"/>
            <a:ext cx="911357" cy="606467"/>
          </a:xfrm>
          <a:custGeom>
            <a:avLst/>
            <a:gdLst/>
            <a:ahLst/>
            <a:cxnLst/>
            <a:rect l="l" t="t" r="r" b="b"/>
            <a:pathLst>
              <a:path w="911357" h="606467">
                <a:moveTo>
                  <a:pt x="0" y="0"/>
                </a:moveTo>
                <a:lnTo>
                  <a:pt x="911356" y="0"/>
                </a:lnTo>
                <a:lnTo>
                  <a:pt x="911356" y="606467"/>
                </a:lnTo>
                <a:lnTo>
                  <a:pt x="0" y="6064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150"/>
          </a:p>
        </p:txBody>
      </p:sp>
      <p:sp>
        <p:nvSpPr>
          <p:cNvPr id="6" name="TextBox 6"/>
          <p:cNvSpPr txBox="1"/>
          <p:nvPr/>
        </p:nvSpPr>
        <p:spPr>
          <a:xfrm>
            <a:off x="1028700" y="685800"/>
            <a:ext cx="16230600" cy="1272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02"/>
              </a:lnSpc>
            </a:pPr>
            <a:endParaRPr lang="en-US" sz="2000" dirty="0">
              <a:solidFill>
                <a:srgbClr val="4C6689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279873" y="2041409"/>
            <a:ext cx="13106400" cy="71335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endParaRPr lang="ro-RO" sz="4499" dirty="0">
              <a:solidFill>
                <a:srgbClr val="4C6689"/>
              </a:solidFill>
              <a:latin typeface="IreneFlorentina"/>
              <a:ea typeface="IreneFlorentina"/>
              <a:cs typeface="IreneFlorentina"/>
              <a:sym typeface="IreneFlorentina"/>
            </a:endParaRPr>
          </a:p>
          <a:p>
            <a:pPr algn="ctr">
              <a:lnSpc>
                <a:spcPts val="6299"/>
              </a:lnSpc>
            </a:pPr>
            <a:r>
              <a:rPr lang="en-GB" sz="3600" b="1" dirty="0">
                <a:solidFill>
                  <a:srgbClr val="4C6689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VALORILE CARE NE UNESC</a:t>
            </a:r>
            <a:endParaRPr lang="ro-RO" sz="3600" b="1" dirty="0">
              <a:solidFill>
                <a:srgbClr val="4C6689"/>
              </a:solidFill>
              <a:latin typeface="IreneFlorentina"/>
              <a:ea typeface="IreneFlorentina"/>
              <a:cs typeface="IreneFlorentina"/>
              <a:sym typeface="IreneFlorentina"/>
            </a:endParaRPr>
          </a:p>
          <a:p>
            <a:pPr algn="ctr">
              <a:lnSpc>
                <a:spcPts val="6299"/>
              </a:lnSpc>
            </a:pPr>
            <a:r>
              <a:rPr lang="ro-RO" sz="3600" b="1" dirty="0">
                <a:solidFill>
                  <a:srgbClr val="4C6689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De la mine la noi-valorile care ne unesc</a:t>
            </a:r>
          </a:p>
          <a:p>
            <a:pPr algn="ctr">
              <a:lnSpc>
                <a:spcPts val="6299"/>
              </a:lnSpc>
            </a:pPr>
            <a:r>
              <a:rPr lang="ro-RO" sz="3600" dirty="0">
                <a:solidFill>
                  <a:srgbClr val="4C6689"/>
                </a:solidFill>
                <a:latin typeface="IreneFlorentina"/>
                <a:ea typeface="IreneFlorentina"/>
                <a:cs typeface="IreneFlorentina"/>
                <a:sym typeface="IreneFlorentina"/>
              </a:rPr>
              <a:t>1 SEPTEMBRIE 2025</a:t>
            </a:r>
            <a:endParaRPr lang="en-US" sz="3600" dirty="0">
              <a:solidFill>
                <a:srgbClr val="4C6689"/>
              </a:solidFill>
              <a:latin typeface="IreneFlorentina"/>
              <a:ea typeface="IreneFlorentina"/>
              <a:cs typeface="IreneFlorentina"/>
              <a:sym typeface="IreneFlorentina"/>
            </a:endParaRPr>
          </a:p>
          <a:p>
            <a:pPr algn="ctr">
              <a:lnSpc>
                <a:spcPts val="6299"/>
              </a:lnSpc>
            </a:pPr>
            <a:endParaRPr lang="ro-RO" sz="2400" dirty="0">
              <a:solidFill>
                <a:srgbClr val="4C6689"/>
              </a:solidFill>
              <a:latin typeface="IreneFlorentina"/>
              <a:ea typeface="IreneFlorentina"/>
              <a:cs typeface="IreneFlorentina"/>
              <a:sym typeface="IreneFlorentina"/>
            </a:endParaRPr>
          </a:p>
          <a:p>
            <a:pPr algn="ctr">
              <a:lnSpc>
                <a:spcPts val="6299"/>
              </a:lnSpc>
            </a:pPr>
            <a:endParaRPr lang="ro-RO" sz="2400" dirty="0">
              <a:solidFill>
                <a:srgbClr val="4C6689"/>
              </a:solidFill>
              <a:latin typeface="IreneFlorentina"/>
              <a:ea typeface="IreneFlorentina"/>
              <a:cs typeface="IreneFlorentina"/>
              <a:sym typeface="IreneFlorentina"/>
            </a:endParaRPr>
          </a:p>
          <a:p>
            <a:pPr algn="ctr">
              <a:lnSpc>
                <a:spcPts val="6299"/>
              </a:lnSpc>
            </a:pPr>
            <a:endParaRPr lang="ro-RO" sz="2400" dirty="0">
              <a:solidFill>
                <a:srgbClr val="4C6689"/>
              </a:solidFill>
              <a:latin typeface="IreneFlorentina"/>
              <a:ea typeface="IreneFlorentina"/>
              <a:cs typeface="IreneFlorentina"/>
              <a:sym typeface="IreneFlorentina"/>
            </a:endParaRPr>
          </a:p>
          <a:p>
            <a:pPr algn="ctr">
              <a:lnSpc>
                <a:spcPts val="6299"/>
              </a:lnSpc>
            </a:pPr>
            <a:endParaRPr lang="ro-RO" sz="2400" dirty="0">
              <a:solidFill>
                <a:srgbClr val="4C6689"/>
              </a:solidFill>
              <a:latin typeface="IreneFlorentina"/>
              <a:ea typeface="IreneFlorentina"/>
              <a:cs typeface="IreneFlorentina"/>
              <a:sym typeface="IreneFlorentina"/>
            </a:endParaRPr>
          </a:p>
          <a:p>
            <a:pPr algn="ctr">
              <a:lnSpc>
                <a:spcPts val="6299"/>
              </a:lnSpc>
            </a:pPr>
            <a:endParaRPr lang="ro-RO" sz="2400" dirty="0">
              <a:solidFill>
                <a:srgbClr val="4C6689"/>
              </a:solidFill>
              <a:latin typeface="IreneFlorentina"/>
              <a:ea typeface="IreneFlorentina"/>
              <a:cs typeface="IreneFlorentina"/>
              <a:sym typeface="IreneFlorentina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150" y="218734"/>
            <a:ext cx="3597699" cy="145097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97200" y="218734"/>
            <a:ext cx="2152650" cy="1715645"/>
          </a:xfrm>
          <a:prstGeom prst="rect">
            <a:avLst/>
          </a:prstGeom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o-RO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o-RO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clrChange>
              <a:clrFrom>
                <a:srgbClr val="96B89F"/>
              </a:clrFrom>
              <a:clrTo>
                <a:srgbClr val="96B89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01727" y="6090767"/>
            <a:ext cx="14789345" cy="3647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78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29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/>
          <a:lstStyle/>
          <a:p>
            <a:endParaRPr lang="en-150"/>
          </a:p>
        </p:txBody>
      </p:sp>
      <p:sp>
        <p:nvSpPr>
          <p:cNvPr id="7" name="Freeform 7"/>
          <p:cNvSpPr/>
          <p:nvPr/>
        </p:nvSpPr>
        <p:spPr>
          <a:xfrm>
            <a:off x="268503" y="454748"/>
            <a:ext cx="3508281" cy="1945552"/>
          </a:xfrm>
          <a:custGeom>
            <a:avLst/>
            <a:gdLst/>
            <a:ahLst/>
            <a:cxnLst/>
            <a:rect l="l" t="t" r="r" b="b"/>
            <a:pathLst>
              <a:path w="2019206" h="1378108">
                <a:moveTo>
                  <a:pt x="0" y="0"/>
                </a:moveTo>
                <a:lnTo>
                  <a:pt x="2019206" y="0"/>
                </a:lnTo>
                <a:lnTo>
                  <a:pt x="2019206" y="1378108"/>
                </a:lnTo>
                <a:lnTo>
                  <a:pt x="0" y="13781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150"/>
          </a:p>
        </p:txBody>
      </p:sp>
      <p:sp>
        <p:nvSpPr>
          <p:cNvPr id="9" name="Freeform 9"/>
          <p:cNvSpPr/>
          <p:nvPr/>
        </p:nvSpPr>
        <p:spPr>
          <a:xfrm rot="-376988">
            <a:off x="11646686" y="7438280"/>
            <a:ext cx="707972" cy="1561704"/>
          </a:xfrm>
          <a:custGeom>
            <a:avLst/>
            <a:gdLst/>
            <a:ahLst/>
            <a:cxnLst/>
            <a:rect l="l" t="t" r="r" b="b"/>
            <a:pathLst>
              <a:path w="707972" h="1561704">
                <a:moveTo>
                  <a:pt x="0" y="0"/>
                </a:moveTo>
                <a:lnTo>
                  <a:pt x="707972" y="0"/>
                </a:lnTo>
                <a:lnTo>
                  <a:pt x="707972" y="1561703"/>
                </a:lnTo>
                <a:lnTo>
                  <a:pt x="0" y="15617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150"/>
          </a:p>
        </p:txBody>
      </p:sp>
      <p:sp>
        <p:nvSpPr>
          <p:cNvPr id="14" name="TextBox 14"/>
          <p:cNvSpPr txBox="1"/>
          <p:nvPr/>
        </p:nvSpPr>
        <p:spPr>
          <a:xfrm>
            <a:off x="4008203" y="2090550"/>
            <a:ext cx="9322977" cy="954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959"/>
              </a:lnSpc>
            </a:pPr>
            <a:r>
              <a:rPr lang="ro-RO" sz="3600" dirty="0">
                <a:latin typeface="Jua"/>
                <a:ea typeface="Jua"/>
                <a:cs typeface="Jua"/>
                <a:sym typeface="Jua"/>
              </a:rPr>
              <a:t> 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clrChange>
              <a:clrFrom>
                <a:srgbClr val="FEFBEC"/>
              </a:clrFrom>
              <a:clrTo>
                <a:srgbClr val="FEFBE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47214" y="585286"/>
            <a:ext cx="9515385" cy="9515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Freeform 3"/>
          <p:cNvSpPr/>
          <p:nvPr/>
        </p:nvSpPr>
        <p:spPr>
          <a:xfrm rot="-10800000">
            <a:off x="12372433" y="79643"/>
            <a:ext cx="1917493" cy="1073796"/>
          </a:xfrm>
          <a:custGeom>
            <a:avLst/>
            <a:gdLst/>
            <a:ahLst/>
            <a:cxnLst/>
            <a:rect l="l" t="t" r="r" b="b"/>
            <a:pathLst>
              <a:path w="1917493" h="1073796">
                <a:moveTo>
                  <a:pt x="0" y="0"/>
                </a:moveTo>
                <a:lnTo>
                  <a:pt x="1917492" y="0"/>
                </a:lnTo>
                <a:lnTo>
                  <a:pt x="1917492" y="1073797"/>
                </a:lnTo>
                <a:lnTo>
                  <a:pt x="0" y="10737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150"/>
          </a:p>
        </p:txBody>
      </p:sp>
      <p:sp>
        <p:nvSpPr>
          <p:cNvPr id="17" name="TextBox 16"/>
          <p:cNvSpPr txBox="1"/>
          <p:nvPr/>
        </p:nvSpPr>
        <p:spPr>
          <a:xfrm>
            <a:off x="533400" y="1257300"/>
            <a:ext cx="30293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3200" b="1" dirty="0"/>
              <a:t>Mesajul de salut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33029" y="6972300"/>
            <a:ext cx="2321674" cy="288376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72938">
            <a:off x="14551867" y="6438900"/>
            <a:ext cx="883997" cy="16338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78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endParaRPr lang="en-150"/>
          </a:p>
        </p:txBody>
      </p:sp>
      <p:sp>
        <p:nvSpPr>
          <p:cNvPr id="14" name="TextBox 14"/>
          <p:cNvSpPr txBox="1"/>
          <p:nvPr/>
        </p:nvSpPr>
        <p:spPr>
          <a:xfrm>
            <a:off x="4008203" y="2090550"/>
            <a:ext cx="9322977" cy="954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959"/>
              </a:lnSpc>
            </a:pPr>
            <a:r>
              <a:rPr lang="ro-RO" sz="3600" dirty="0">
                <a:latin typeface="Jua"/>
                <a:ea typeface="Jua"/>
                <a:cs typeface="Jua"/>
                <a:sym typeface="Jua"/>
              </a:rPr>
              <a:t>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279002"/>
            <a:ext cx="12496800" cy="9728995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3276600" y="647700"/>
            <a:ext cx="1143000" cy="457200"/>
          </a:xfrm>
          <a:custGeom>
            <a:avLst/>
            <a:gdLst/>
            <a:ahLst/>
            <a:cxnLst/>
            <a:rect l="l" t="t" r="r" b="b"/>
            <a:pathLst>
              <a:path w="2019206" h="1378108">
                <a:moveTo>
                  <a:pt x="0" y="0"/>
                </a:moveTo>
                <a:lnTo>
                  <a:pt x="2019206" y="0"/>
                </a:lnTo>
                <a:lnTo>
                  <a:pt x="2019206" y="1378108"/>
                </a:lnTo>
                <a:lnTo>
                  <a:pt x="0" y="13781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31682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143000" y="0"/>
            <a:ext cx="20574000" cy="10287000"/>
            <a:chOff x="0" y="0"/>
            <a:chExt cx="27432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6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150"/>
            </a:p>
          </p:txBody>
        </p:sp>
        <p:sp>
          <p:nvSpPr>
            <p:cNvPr id="4" name="Freeform 4"/>
            <p:cNvSpPr/>
            <p:nvPr/>
          </p:nvSpPr>
          <p:spPr>
            <a:xfrm>
              <a:off x="1371600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6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15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705600" y="1028700"/>
            <a:ext cx="12014015" cy="8229600"/>
            <a:chOff x="0" y="0"/>
            <a:chExt cx="16018686" cy="10972800"/>
          </a:xfrm>
          <a:solidFill>
            <a:schemeClr val="accent1">
              <a:lumMod val="40000"/>
              <a:lumOff val="60000"/>
            </a:schemeClr>
          </a:solidFill>
        </p:grpSpPr>
        <p:grpSp>
          <p:nvGrpSpPr>
            <p:cNvPr id="6" name="Group 6"/>
            <p:cNvGrpSpPr/>
            <p:nvPr/>
          </p:nvGrpSpPr>
          <p:grpSpPr>
            <a:xfrm>
              <a:off x="358255" y="0"/>
              <a:ext cx="15302175" cy="10972800"/>
              <a:chOff x="0" y="0"/>
              <a:chExt cx="3022652" cy="2167467"/>
            </a:xfrm>
            <a:grpFill/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3022652" cy="2167467"/>
              </a:xfrm>
              <a:custGeom>
                <a:avLst/>
                <a:gdLst/>
                <a:ahLst/>
                <a:cxnLst/>
                <a:rect l="l" t="t" r="r" b="b"/>
                <a:pathLst>
                  <a:path w="3022652" h="2167467">
                    <a:moveTo>
                      <a:pt x="17539" y="0"/>
                    </a:moveTo>
                    <a:lnTo>
                      <a:pt x="3005113" y="0"/>
                    </a:lnTo>
                    <a:cubicBezTo>
                      <a:pt x="3009765" y="0"/>
                      <a:pt x="3014226" y="1848"/>
                      <a:pt x="3017515" y="5137"/>
                    </a:cubicBezTo>
                    <a:cubicBezTo>
                      <a:pt x="3020804" y="8426"/>
                      <a:pt x="3022652" y="12887"/>
                      <a:pt x="3022652" y="17539"/>
                    </a:cubicBezTo>
                    <a:lnTo>
                      <a:pt x="3022652" y="2149928"/>
                    </a:lnTo>
                    <a:cubicBezTo>
                      <a:pt x="3022652" y="2159614"/>
                      <a:pt x="3014800" y="2167467"/>
                      <a:pt x="3005113" y="2167467"/>
                    </a:cubicBezTo>
                    <a:lnTo>
                      <a:pt x="17539" y="2167467"/>
                    </a:lnTo>
                    <a:cubicBezTo>
                      <a:pt x="12887" y="2167467"/>
                      <a:pt x="8426" y="2165619"/>
                      <a:pt x="5137" y="2162330"/>
                    </a:cubicBezTo>
                    <a:cubicBezTo>
                      <a:pt x="1848" y="2159041"/>
                      <a:pt x="0" y="2154579"/>
                      <a:pt x="0" y="2149928"/>
                    </a:cubicBezTo>
                    <a:lnTo>
                      <a:pt x="0" y="17539"/>
                    </a:lnTo>
                    <a:cubicBezTo>
                      <a:pt x="0" y="12887"/>
                      <a:pt x="1848" y="8426"/>
                      <a:pt x="5137" y="5137"/>
                    </a:cubicBezTo>
                    <a:cubicBezTo>
                      <a:pt x="8426" y="1848"/>
                      <a:pt x="12887" y="0"/>
                      <a:pt x="17539" y="0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150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104775"/>
                <a:ext cx="3022652" cy="2272242"/>
              </a:xfrm>
              <a:prstGeom prst="rect">
                <a:avLst/>
              </a:prstGeom>
              <a:grpFill/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31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>
              <a:off x="358255" y="0"/>
              <a:ext cx="15302175" cy="10972800"/>
            </a:xfrm>
            <a:custGeom>
              <a:avLst/>
              <a:gdLst/>
              <a:ahLst/>
              <a:cxnLst/>
              <a:rect l="l" t="t" r="r" b="b"/>
              <a:pathLst>
                <a:path w="15302175" h="10972800">
                  <a:moveTo>
                    <a:pt x="0" y="0"/>
                  </a:moveTo>
                  <a:lnTo>
                    <a:pt x="15302176" y="0"/>
                  </a:lnTo>
                  <a:lnTo>
                    <a:pt x="15302176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150"/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0" y="10336357"/>
              <a:ext cx="16018686" cy="636443"/>
              <a:chOff x="0" y="0"/>
              <a:chExt cx="3164185" cy="125717"/>
            </a:xfrm>
            <a:grpFill/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164185" cy="125717"/>
              </a:xfrm>
              <a:custGeom>
                <a:avLst/>
                <a:gdLst/>
                <a:ahLst/>
                <a:cxnLst/>
                <a:rect l="l" t="t" r="r" b="b"/>
                <a:pathLst>
                  <a:path w="3164185" h="125717">
                    <a:moveTo>
                      <a:pt x="0" y="0"/>
                    </a:moveTo>
                    <a:lnTo>
                      <a:pt x="3164185" y="0"/>
                    </a:lnTo>
                    <a:lnTo>
                      <a:pt x="3164185" y="125717"/>
                    </a:lnTo>
                    <a:lnTo>
                      <a:pt x="0" y="125717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15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104775"/>
                <a:ext cx="3164185" cy="230492"/>
              </a:xfrm>
              <a:prstGeom prst="rect">
                <a:avLst/>
              </a:prstGeom>
              <a:grpFill/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31"/>
                  </a:lnSpc>
                </a:pPr>
                <a:endParaRPr/>
              </a:p>
            </p:txBody>
          </p:sp>
        </p:grpSp>
        <p:sp>
          <p:nvSpPr>
            <p:cNvPr id="13" name="Freeform 13"/>
            <p:cNvSpPr/>
            <p:nvPr/>
          </p:nvSpPr>
          <p:spPr>
            <a:xfrm>
              <a:off x="0" y="10336357"/>
              <a:ext cx="9844435" cy="636443"/>
            </a:xfrm>
            <a:custGeom>
              <a:avLst/>
              <a:gdLst/>
              <a:ahLst/>
              <a:cxnLst/>
              <a:rect l="l" t="t" r="r" b="b"/>
              <a:pathLst>
                <a:path w="9844435" h="636443">
                  <a:moveTo>
                    <a:pt x="0" y="0"/>
                  </a:moveTo>
                  <a:lnTo>
                    <a:pt x="9844435" y="0"/>
                  </a:lnTo>
                  <a:lnTo>
                    <a:pt x="9844435" y="636443"/>
                  </a:lnTo>
                  <a:lnTo>
                    <a:pt x="0" y="63644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150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9844435" y="10336357"/>
              <a:ext cx="6174251" cy="636443"/>
            </a:xfrm>
            <a:custGeom>
              <a:avLst/>
              <a:gdLst/>
              <a:ahLst/>
              <a:cxnLst/>
              <a:rect l="l" t="t" r="r" b="b"/>
              <a:pathLst>
                <a:path w="6174251" h="636443">
                  <a:moveTo>
                    <a:pt x="0" y="0"/>
                  </a:moveTo>
                  <a:lnTo>
                    <a:pt x="6174251" y="0"/>
                  </a:lnTo>
                  <a:lnTo>
                    <a:pt x="6174251" y="636443"/>
                  </a:lnTo>
                  <a:lnTo>
                    <a:pt x="0" y="636443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150"/>
            </a:p>
          </p:txBody>
        </p:sp>
      </p:grpSp>
      <p:sp>
        <p:nvSpPr>
          <p:cNvPr id="15" name="Freeform 15"/>
          <p:cNvSpPr/>
          <p:nvPr/>
        </p:nvSpPr>
        <p:spPr>
          <a:xfrm>
            <a:off x="440976" y="817323"/>
            <a:ext cx="6143172" cy="8652355"/>
          </a:xfrm>
          <a:custGeom>
            <a:avLst/>
            <a:gdLst/>
            <a:ahLst/>
            <a:cxnLst/>
            <a:rect l="l" t="t" r="r" b="b"/>
            <a:pathLst>
              <a:path w="6143172" h="8652355">
                <a:moveTo>
                  <a:pt x="0" y="0"/>
                </a:moveTo>
                <a:lnTo>
                  <a:pt x="6143172" y="0"/>
                </a:lnTo>
                <a:lnTo>
                  <a:pt x="6143172" y="8652354"/>
                </a:lnTo>
                <a:lnTo>
                  <a:pt x="0" y="86523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150"/>
          </a:p>
        </p:txBody>
      </p:sp>
      <p:sp>
        <p:nvSpPr>
          <p:cNvPr id="18" name="TextBox 18"/>
          <p:cNvSpPr txBox="1"/>
          <p:nvPr/>
        </p:nvSpPr>
        <p:spPr>
          <a:xfrm>
            <a:off x="8753857" y="569665"/>
            <a:ext cx="8447261" cy="1388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04"/>
              </a:lnSpc>
            </a:pPr>
            <a:r>
              <a:rPr lang="ro-RO" sz="3600" dirty="0">
                <a:latin typeface="Arial Rounded MT Bold" panose="020F0704030504030204" pitchFamily="34" charset="0"/>
                <a:sym typeface="Darumadrop One"/>
              </a:rPr>
              <a:t>POTRIVEȘTE VALOARE CU ACȚIUNEA</a:t>
            </a:r>
            <a:endParaRPr lang="en-US" sz="3600" dirty="0">
              <a:latin typeface="Arial Rounded MT Bold" panose="020F0704030504030204" pitchFamily="34" charset="0"/>
              <a:sym typeface="Darumadrop One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8023" y="2388120"/>
            <a:ext cx="10889167" cy="5702364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0054637" y="8596302"/>
            <a:ext cx="6440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RO" dirty="0"/>
              <a:t>https://wordwall.net/resource/95919270/f%c4%83r%c4%83-titlu1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150"/>
          </a:p>
        </p:txBody>
      </p:sp>
      <p:sp>
        <p:nvSpPr>
          <p:cNvPr id="3" name="Freeform 3"/>
          <p:cNvSpPr/>
          <p:nvPr/>
        </p:nvSpPr>
        <p:spPr>
          <a:xfrm rot="-10800000">
            <a:off x="8185254" y="-365461"/>
            <a:ext cx="1917493" cy="1073796"/>
          </a:xfrm>
          <a:custGeom>
            <a:avLst/>
            <a:gdLst/>
            <a:ahLst/>
            <a:cxnLst/>
            <a:rect l="l" t="t" r="r" b="b"/>
            <a:pathLst>
              <a:path w="1917493" h="1073796">
                <a:moveTo>
                  <a:pt x="0" y="0"/>
                </a:moveTo>
                <a:lnTo>
                  <a:pt x="1917492" y="0"/>
                </a:lnTo>
                <a:lnTo>
                  <a:pt x="1917492" y="1073797"/>
                </a:lnTo>
                <a:lnTo>
                  <a:pt x="0" y="10737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150"/>
          </a:p>
        </p:txBody>
      </p:sp>
      <p:sp>
        <p:nvSpPr>
          <p:cNvPr id="4" name="Freeform 4"/>
          <p:cNvSpPr/>
          <p:nvPr/>
        </p:nvSpPr>
        <p:spPr>
          <a:xfrm flipH="1">
            <a:off x="-706663" y="7565860"/>
            <a:ext cx="19472372" cy="3225112"/>
          </a:xfrm>
          <a:custGeom>
            <a:avLst/>
            <a:gdLst/>
            <a:ahLst/>
            <a:cxnLst/>
            <a:rect l="l" t="t" r="r" b="b"/>
            <a:pathLst>
              <a:path w="19472372" h="3225112">
                <a:moveTo>
                  <a:pt x="19472372" y="0"/>
                </a:moveTo>
                <a:lnTo>
                  <a:pt x="0" y="0"/>
                </a:lnTo>
                <a:lnTo>
                  <a:pt x="0" y="3225111"/>
                </a:lnTo>
                <a:lnTo>
                  <a:pt x="19472372" y="3225111"/>
                </a:lnTo>
                <a:lnTo>
                  <a:pt x="19472372" y="0"/>
                </a:lnTo>
                <a:close/>
              </a:path>
            </a:pathLst>
          </a:custGeom>
          <a:blipFill>
            <a:blip r:embed="rId4"/>
            <a:stretch>
              <a:fillRect b="-99999"/>
            </a:stretch>
          </a:blipFill>
        </p:spPr>
        <p:txBody>
          <a:bodyPr/>
          <a:lstStyle/>
          <a:p>
            <a:endParaRPr lang="en-150"/>
          </a:p>
        </p:txBody>
      </p:sp>
      <p:sp>
        <p:nvSpPr>
          <p:cNvPr id="6" name="Freeform 6"/>
          <p:cNvSpPr/>
          <p:nvPr/>
        </p:nvSpPr>
        <p:spPr>
          <a:xfrm>
            <a:off x="16469866" y="2345186"/>
            <a:ext cx="2096230" cy="1294422"/>
          </a:xfrm>
          <a:custGeom>
            <a:avLst/>
            <a:gdLst/>
            <a:ahLst/>
            <a:cxnLst/>
            <a:rect l="l" t="t" r="r" b="b"/>
            <a:pathLst>
              <a:path w="2096230" h="1294422">
                <a:moveTo>
                  <a:pt x="0" y="0"/>
                </a:moveTo>
                <a:lnTo>
                  <a:pt x="2096229" y="0"/>
                </a:lnTo>
                <a:lnTo>
                  <a:pt x="2096229" y="1294422"/>
                </a:lnTo>
                <a:lnTo>
                  <a:pt x="0" y="12944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150"/>
          </a:p>
        </p:txBody>
      </p:sp>
      <p:sp>
        <p:nvSpPr>
          <p:cNvPr id="7" name="Freeform 7"/>
          <p:cNvSpPr/>
          <p:nvPr/>
        </p:nvSpPr>
        <p:spPr>
          <a:xfrm>
            <a:off x="102621" y="228634"/>
            <a:ext cx="2577063" cy="1378108"/>
          </a:xfrm>
          <a:custGeom>
            <a:avLst/>
            <a:gdLst/>
            <a:ahLst/>
            <a:cxnLst/>
            <a:rect l="l" t="t" r="r" b="b"/>
            <a:pathLst>
              <a:path w="2019206" h="1378108">
                <a:moveTo>
                  <a:pt x="0" y="0"/>
                </a:moveTo>
                <a:lnTo>
                  <a:pt x="2019206" y="0"/>
                </a:lnTo>
                <a:lnTo>
                  <a:pt x="2019206" y="1378108"/>
                </a:lnTo>
                <a:lnTo>
                  <a:pt x="0" y="13781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150"/>
          </a:p>
        </p:txBody>
      </p:sp>
      <p:sp>
        <p:nvSpPr>
          <p:cNvPr id="8" name="Freeform 8"/>
          <p:cNvSpPr/>
          <p:nvPr/>
        </p:nvSpPr>
        <p:spPr>
          <a:xfrm>
            <a:off x="13500739" y="7404229"/>
            <a:ext cx="760620" cy="1418406"/>
          </a:xfrm>
          <a:custGeom>
            <a:avLst/>
            <a:gdLst/>
            <a:ahLst/>
            <a:cxnLst/>
            <a:rect l="l" t="t" r="r" b="b"/>
            <a:pathLst>
              <a:path w="760620" h="1418406">
                <a:moveTo>
                  <a:pt x="0" y="0"/>
                </a:moveTo>
                <a:lnTo>
                  <a:pt x="760620" y="0"/>
                </a:lnTo>
                <a:lnTo>
                  <a:pt x="760620" y="1418406"/>
                </a:lnTo>
                <a:lnTo>
                  <a:pt x="0" y="14184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150"/>
          </a:p>
        </p:txBody>
      </p:sp>
      <p:sp>
        <p:nvSpPr>
          <p:cNvPr id="9" name="Freeform 9"/>
          <p:cNvSpPr/>
          <p:nvPr/>
        </p:nvSpPr>
        <p:spPr>
          <a:xfrm rot="228287">
            <a:off x="15920693" y="6638207"/>
            <a:ext cx="707972" cy="1561704"/>
          </a:xfrm>
          <a:custGeom>
            <a:avLst/>
            <a:gdLst/>
            <a:ahLst/>
            <a:cxnLst/>
            <a:rect l="l" t="t" r="r" b="b"/>
            <a:pathLst>
              <a:path w="707972" h="1561704">
                <a:moveTo>
                  <a:pt x="0" y="0"/>
                </a:moveTo>
                <a:lnTo>
                  <a:pt x="707972" y="0"/>
                </a:lnTo>
                <a:lnTo>
                  <a:pt x="707972" y="1561703"/>
                </a:lnTo>
                <a:lnTo>
                  <a:pt x="0" y="15617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150"/>
          </a:p>
        </p:txBody>
      </p:sp>
      <p:sp>
        <p:nvSpPr>
          <p:cNvPr id="10" name="Freeform 10"/>
          <p:cNvSpPr/>
          <p:nvPr/>
        </p:nvSpPr>
        <p:spPr>
          <a:xfrm rot="-507145">
            <a:off x="14755012" y="8940009"/>
            <a:ext cx="2895473" cy="914487"/>
          </a:xfrm>
          <a:custGeom>
            <a:avLst/>
            <a:gdLst/>
            <a:ahLst/>
            <a:cxnLst/>
            <a:rect l="l" t="t" r="r" b="b"/>
            <a:pathLst>
              <a:path w="2895473" h="914487">
                <a:moveTo>
                  <a:pt x="0" y="0"/>
                </a:moveTo>
                <a:lnTo>
                  <a:pt x="2895474" y="0"/>
                </a:lnTo>
                <a:lnTo>
                  <a:pt x="2895474" y="914487"/>
                </a:lnTo>
                <a:lnTo>
                  <a:pt x="0" y="91448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11" name="Freeform 11"/>
          <p:cNvSpPr/>
          <p:nvPr/>
        </p:nvSpPr>
        <p:spPr>
          <a:xfrm>
            <a:off x="349971" y="2222606"/>
            <a:ext cx="3021426" cy="6751791"/>
          </a:xfrm>
          <a:custGeom>
            <a:avLst/>
            <a:gdLst/>
            <a:ahLst/>
            <a:cxnLst/>
            <a:rect l="l" t="t" r="r" b="b"/>
            <a:pathLst>
              <a:path w="3021426" h="6751791">
                <a:moveTo>
                  <a:pt x="0" y="0"/>
                </a:moveTo>
                <a:lnTo>
                  <a:pt x="3021426" y="0"/>
                </a:lnTo>
                <a:lnTo>
                  <a:pt x="3021426" y="6751791"/>
                </a:lnTo>
                <a:lnTo>
                  <a:pt x="0" y="675179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150"/>
          </a:p>
        </p:txBody>
      </p:sp>
      <p:sp>
        <p:nvSpPr>
          <p:cNvPr id="12" name="Freeform 12"/>
          <p:cNvSpPr/>
          <p:nvPr/>
        </p:nvSpPr>
        <p:spPr>
          <a:xfrm>
            <a:off x="15324707" y="7343986"/>
            <a:ext cx="1740457" cy="2158707"/>
          </a:xfrm>
          <a:custGeom>
            <a:avLst/>
            <a:gdLst/>
            <a:ahLst/>
            <a:cxnLst/>
            <a:rect l="l" t="t" r="r" b="b"/>
            <a:pathLst>
              <a:path w="1740457" h="2158707">
                <a:moveTo>
                  <a:pt x="0" y="0"/>
                </a:moveTo>
                <a:lnTo>
                  <a:pt x="1740458" y="0"/>
                </a:lnTo>
                <a:lnTo>
                  <a:pt x="1740458" y="2158707"/>
                </a:lnTo>
                <a:lnTo>
                  <a:pt x="0" y="215870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150"/>
          </a:p>
        </p:txBody>
      </p:sp>
      <p:sp>
        <p:nvSpPr>
          <p:cNvPr id="14" name="TextBox 14"/>
          <p:cNvSpPr txBox="1"/>
          <p:nvPr/>
        </p:nvSpPr>
        <p:spPr>
          <a:xfrm>
            <a:off x="4008203" y="2090550"/>
            <a:ext cx="9322977" cy="9542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959"/>
              </a:lnSpc>
            </a:pPr>
            <a:r>
              <a:rPr lang="ro-RO" sz="3600" dirty="0">
                <a:latin typeface="Jua"/>
                <a:ea typeface="Jua"/>
                <a:cs typeface="Jua"/>
                <a:sym typeface="Jua"/>
              </a:rPr>
              <a:t>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259628" y="2112382"/>
            <a:ext cx="13437005" cy="4636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lnSpc>
                <a:spcPct val="150000"/>
              </a:lnSpc>
              <a:spcAft>
                <a:spcPts val="800"/>
              </a:spcAft>
            </a:pPr>
            <a:r>
              <a:rPr lang="ro-RO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o-RO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ro-RO" sz="3200" b="1" dirty="0">
                <a:latin typeface="IreneFlorentina" panose="020B0604020202020204" charset="0"/>
                <a:ea typeface="Cambria Math" panose="02040503050406030204" pitchFamily="18" charset="0"/>
                <a:cs typeface="IreneFlorentina" panose="020B0604020202020204" charset="0"/>
              </a:rPr>
              <a:t>Ce valoare v-a fost cel mai ușor să potriviți cu acțiunea? </a:t>
            </a:r>
          </a:p>
          <a:p>
            <a:pPr indent="180340" algn="just">
              <a:lnSpc>
                <a:spcPct val="150000"/>
              </a:lnSpc>
              <a:spcAft>
                <a:spcPts val="800"/>
              </a:spcAft>
            </a:pPr>
            <a:r>
              <a:rPr lang="ro-RO" sz="3200" b="1" dirty="0">
                <a:latin typeface="IreneFlorentina" panose="020B0604020202020204" charset="0"/>
                <a:ea typeface="Cambria Math" panose="02040503050406030204" pitchFamily="18" charset="0"/>
                <a:cs typeface="IreneFlorentina" panose="020B0604020202020204" charset="0"/>
              </a:rPr>
              <a:t>-Ce valoare contribuie ca în clasa noastră să fie prietenie și înțelegere?</a:t>
            </a:r>
          </a:p>
          <a:p>
            <a:pPr indent="180340" algn="just">
              <a:lnSpc>
                <a:spcPct val="150000"/>
              </a:lnSpc>
              <a:spcAft>
                <a:spcPts val="800"/>
              </a:spcAft>
            </a:pPr>
            <a:r>
              <a:rPr lang="ro-RO" sz="3200" b="1" dirty="0">
                <a:latin typeface="IreneFlorentina" panose="020B0604020202020204" charset="0"/>
                <a:ea typeface="Cambria Math" panose="02040503050406030204" pitchFamily="18" charset="0"/>
                <a:cs typeface="IreneFlorentina" panose="020B0604020202020204" charset="0"/>
              </a:rPr>
              <a:t>-Ce ați putea face, la școală sau în alte situații, pentru a întări firul invizibil dintre voi și cei din jur?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8878" y="730035"/>
            <a:ext cx="2304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800" b="1" dirty="0">
                <a:latin typeface="IreneFlorentina" panose="020B0604020202020204" charset="0"/>
                <a:cs typeface="IreneFlorentina" panose="020B0604020202020204" charset="0"/>
              </a:rPr>
              <a:t>REFLECȚIE</a:t>
            </a:r>
          </a:p>
        </p:txBody>
      </p:sp>
    </p:spTree>
    <p:extLst>
      <p:ext uri="{BB962C8B-B14F-4D97-AF65-F5344CB8AC3E}">
        <p14:creationId xmlns:p14="http://schemas.microsoft.com/office/powerpoint/2010/main" val="1909997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150"/>
          </a:p>
        </p:txBody>
      </p:sp>
      <p:sp>
        <p:nvSpPr>
          <p:cNvPr id="3" name="Freeform 3"/>
          <p:cNvSpPr/>
          <p:nvPr/>
        </p:nvSpPr>
        <p:spPr>
          <a:xfrm rot="-10800000">
            <a:off x="8185254" y="-365461"/>
            <a:ext cx="1917493" cy="1073796"/>
          </a:xfrm>
          <a:custGeom>
            <a:avLst/>
            <a:gdLst/>
            <a:ahLst/>
            <a:cxnLst/>
            <a:rect l="l" t="t" r="r" b="b"/>
            <a:pathLst>
              <a:path w="1917493" h="1073796">
                <a:moveTo>
                  <a:pt x="0" y="0"/>
                </a:moveTo>
                <a:lnTo>
                  <a:pt x="1917492" y="0"/>
                </a:lnTo>
                <a:lnTo>
                  <a:pt x="1917492" y="1073797"/>
                </a:lnTo>
                <a:lnTo>
                  <a:pt x="0" y="10737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150"/>
          </a:p>
        </p:txBody>
      </p:sp>
      <p:sp>
        <p:nvSpPr>
          <p:cNvPr id="4" name="Freeform 4"/>
          <p:cNvSpPr/>
          <p:nvPr/>
        </p:nvSpPr>
        <p:spPr>
          <a:xfrm flipH="1">
            <a:off x="-706663" y="7565860"/>
            <a:ext cx="19472372" cy="3225112"/>
          </a:xfrm>
          <a:custGeom>
            <a:avLst/>
            <a:gdLst/>
            <a:ahLst/>
            <a:cxnLst/>
            <a:rect l="l" t="t" r="r" b="b"/>
            <a:pathLst>
              <a:path w="19472372" h="3225112">
                <a:moveTo>
                  <a:pt x="19472372" y="0"/>
                </a:moveTo>
                <a:lnTo>
                  <a:pt x="0" y="0"/>
                </a:lnTo>
                <a:lnTo>
                  <a:pt x="0" y="3225111"/>
                </a:lnTo>
                <a:lnTo>
                  <a:pt x="19472372" y="3225111"/>
                </a:lnTo>
                <a:lnTo>
                  <a:pt x="19472372" y="0"/>
                </a:lnTo>
                <a:close/>
              </a:path>
            </a:pathLst>
          </a:custGeom>
          <a:blipFill>
            <a:blip r:embed="rId4"/>
            <a:stretch>
              <a:fillRect b="-99999"/>
            </a:stretch>
          </a:blipFill>
        </p:spPr>
        <p:txBody>
          <a:bodyPr/>
          <a:lstStyle/>
          <a:p>
            <a:endParaRPr lang="en-150"/>
          </a:p>
        </p:txBody>
      </p:sp>
      <p:sp>
        <p:nvSpPr>
          <p:cNvPr id="5" name="Freeform 5"/>
          <p:cNvSpPr/>
          <p:nvPr/>
        </p:nvSpPr>
        <p:spPr>
          <a:xfrm>
            <a:off x="2125964" y="1332865"/>
            <a:ext cx="13807118" cy="7358533"/>
          </a:xfrm>
          <a:custGeom>
            <a:avLst/>
            <a:gdLst/>
            <a:ahLst/>
            <a:cxnLst/>
            <a:rect l="l" t="t" r="r" b="b"/>
            <a:pathLst>
              <a:path w="13807118" h="7358533">
                <a:moveTo>
                  <a:pt x="0" y="0"/>
                </a:moveTo>
                <a:lnTo>
                  <a:pt x="13807118" y="0"/>
                </a:lnTo>
                <a:lnTo>
                  <a:pt x="13807118" y="7358533"/>
                </a:lnTo>
                <a:lnTo>
                  <a:pt x="0" y="73585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6398" t="-58759" r="-8011" b="-74968"/>
            </a:stretch>
          </a:blipFill>
          <a:ln w="38100" cap="sq">
            <a:solidFill>
              <a:srgbClr val="4E4845"/>
            </a:solidFill>
            <a:prstDash val="solid"/>
            <a:miter/>
          </a:ln>
        </p:spPr>
        <p:txBody>
          <a:bodyPr/>
          <a:lstStyle/>
          <a:p>
            <a:endParaRPr lang="en-150"/>
          </a:p>
        </p:txBody>
      </p:sp>
      <p:sp>
        <p:nvSpPr>
          <p:cNvPr id="6" name="Freeform 6"/>
          <p:cNvSpPr/>
          <p:nvPr/>
        </p:nvSpPr>
        <p:spPr>
          <a:xfrm>
            <a:off x="16469866" y="2345186"/>
            <a:ext cx="2096230" cy="1294422"/>
          </a:xfrm>
          <a:custGeom>
            <a:avLst/>
            <a:gdLst/>
            <a:ahLst/>
            <a:cxnLst/>
            <a:rect l="l" t="t" r="r" b="b"/>
            <a:pathLst>
              <a:path w="2096230" h="1294422">
                <a:moveTo>
                  <a:pt x="0" y="0"/>
                </a:moveTo>
                <a:lnTo>
                  <a:pt x="2096229" y="0"/>
                </a:lnTo>
                <a:lnTo>
                  <a:pt x="2096229" y="1294422"/>
                </a:lnTo>
                <a:lnTo>
                  <a:pt x="0" y="12944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150"/>
          </a:p>
        </p:txBody>
      </p:sp>
      <p:sp>
        <p:nvSpPr>
          <p:cNvPr id="7" name="Freeform 7"/>
          <p:cNvSpPr/>
          <p:nvPr/>
        </p:nvSpPr>
        <p:spPr>
          <a:xfrm>
            <a:off x="-367263" y="565239"/>
            <a:ext cx="2019206" cy="1378108"/>
          </a:xfrm>
          <a:custGeom>
            <a:avLst/>
            <a:gdLst/>
            <a:ahLst/>
            <a:cxnLst/>
            <a:rect l="l" t="t" r="r" b="b"/>
            <a:pathLst>
              <a:path w="2019206" h="1378108">
                <a:moveTo>
                  <a:pt x="0" y="0"/>
                </a:moveTo>
                <a:lnTo>
                  <a:pt x="2019206" y="0"/>
                </a:lnTo>
                <a:lnTo>
                  <a:pt x="2019206" y="1378108"/>
                </a:lnTo>
                <a:lnTo>
                  <a:pt x="0" y="137810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150"/>
          </a:p>
        </p:txBody>
      </p:sp>
      <p:sp>
        <p:nvSpPr>
          <p:cNvPr id="8" name="Freeform 8"/>
          <p:cNvSpPr/>
          <p:nvPr/>
        </p:nvSpPr>
        <p:spPr>
          <a:xfrm>
            <a:off x="26383" y="2992397"/>
            <a:ext cx="6715747" cy="7201873"/>
          </a:xfrm>
          <a:custGeom>
            <a:avLst/>
            <a:gdLst/>
            <a:ahLst/>
            <a:cxnLst/>
            <a:rect l="l" t="t" r="r" b="b"/>
            <a:pathLst>
              <a:path w="6715747" h="7201873">
                <a:moveTo>
                  <a:pt x="0" y="0"/>
                </a:moveTo>
                <a:lnTo>
                  <a:pt x="6715747" y="0"/>
                </a:lnTo>
                <a:lnTo>
                  <a:pt x="6715747" y="7201873"/>
                </a:lnTo>
                <a:lnTo>
                  <a:pt x="0" y="720187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150"/>
          </a:p>
        </p:txBody>
      </p:sp>
      <p:sp>
        <p:nvSpPr>
          <p:cNvPr id="9" name="Freeform 9"/>
          <p:cNvSpPr/>
          <p:nvPr/>
        </p:nvSpPr>
        <p:spPr>
          <a:xfrm rot="-289419">
            <a:off x="9202289" y="7982195"/>
            <a:ext cx="760620" cy="1418406"/>
          </a:xfrm>
          <a:custGeom>
            <a:avLst/>
            <a:gdLst/>
            <a:ahLst/>
            <a:cxnLst/>
            <a:rect l="l" t="t" r="r" b="b"/>
            <a:pathLst>
              <a:path w="760620" h="1418406">
                <a:moveTo>
                  <a:pt x="0" y="0"/>
                </a:moveTo>
                <a:lnTo>
                  <a:pt x="760620" y="0"/>
                </a:lnTo>
                <a:lnTo>
                  <a:pt x="760620" y="1418406"/>
                </a:lnTo>
                <a:lnTo>
                  <a:pt x="0" y="141840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150"/>
          </a:p>
        </p:txBody>
      </p:sp>
      <p:sp>
        <p:nvSpPr>
          <p:cNvPr id="10" name="Freeform 10"/>
          <p:cNvSpPr/>
          <p:nvPr/>
        </p:nvSpPr>
        <p:spPr>
          <a:xfrm rot="437367">
            <a:off x="11755714" y="7991331"/>
            <a:ext cx="707972" cy="1561704"/>
          </a:xfrm>
          <a:custGeom>
            <a:avLst/>
            <a:gdLst/>
            <a:ahLst/>
            <a:cxnLst/>
            <a:rect l="l" t="t" r="r" b="b"/>
            <a:pathLst>
              <a:path w="707972" h="1561704">
                <a:moveTo>
                  <a:pt x="0" y="0"/>
                </a:moveTo>
                <a:lnTo>
                  <a:pt x="707972" y="0"/>
                </a:lnTo>
                <a:lnTo>
                  <a:pt x="707972" y="1561703"/>
                </a:lnTo>
                <a:lnTo>
                  <a:pt x="0" y="156170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150"/>
          </a:p>
        </p:txBody>
      </p:sp>
      <p:sp>
        <p:nvSpPr>
          <p:cNvPr id="11" name="TextBox 11"/>
          <p:cNvSpPr txBox="1"/>
          <p:nvPr/>
        </p:nvSpPr>
        <p:spPr>
          <a:xfrm>
            <a:off x="6477000" y="3116047"/>
            <a:ext cx="9056412" cy="1836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200000"/>
              </a:lnSpc>
            </a:pPr>
            <a:r>
              <a:rPr lang="ro-RO" sz="3200" b="1" dirty="0">
                <a:solidFill>
                  <a:srgbClr val="000000"/>
                </a:solidFill>
                <a:latin typeface="Balmy"/>
                <a:ea typeface="Balmy"/>
                <a:cs typeface="Balmy"/>
                <a:sym typeface="Balmy"/>
              </a:rPr>
              <a:t>Un an școlar alături de colegi</a:t>
            </a:r>
          </a:p>
          <a:p>
            <a:pPr algn="ctr">
              <a:lnSpc>
                <a:spcPct val="200000"/>
              </a:lnSpc>
            </a:pPr>
            <a:r>
              <a:rPr lang="ro-RO" sz="3200" b="1" dirty="0">
                <a:solidFill>
                  <a:srgbClr val="000000"/>
                </a:solidFill>
                <a:latin typeface="Balmy"/>
                <a:ea typeface="Balmy"/>
                <a:cs typeface="Balmy"/>
                <a:sym typeface="Balmy"/>
              </a:rPr>
              <a:t>De la mine la noi-valorile care ne unesc</a:t>
            </a:r>
          </a:p>
        </p:txBody>
      </p:sp>
      <p:sp>
        <p:nvSpPr>
          <p:cNvPr id="12" name="Freeform 12"/>
          <p:cNvSpPr/>
          <p:nvPr/>
        </p:nvSpPr>
        <p:spPr>
          <a:xfrm rot="-402589">
            <a:off x="7846870" y="1028700"/>
            <a:ext cx="2594260" cy="743688"/>
          </a:xfrm>
          <a:custGeom>
            <a:avLst/>
            <a:gdLst/>
            <a:ahLst/>
            <a:cxnLst/>
            <a:rect l="l" t="t" r="r" b="b"/>
            <a:pathLst>
              <a:path w="2594260" h="743688">
                <a:moveTo>
                  <a:pt x="0" y="0"/>
                </a:moveTo>
                <a:lnTo>
                  <a:pt x="2594260" y="0"/>
                </a:lnTo>
                <a:lnTo>
                  <a:pt x="2594260" y="743688"/>
                </a:lnTo>
                <a:lnTo>
                  <a:pt x="0" y="74368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150"/>
          </a:p>
        </p:txBody>
      </p:sp>
      <p:sp>
        <p:nvSpPr>
          <p:cNvPr id="13" name="Freeform 13"/>
          <p:cNvSpPr/>
          <p:nvPr/>
        </p:nvSpPr>
        <p:spPr>
          <a:xfrm>
            <a:off x="16608242" y="7052776"/>
            <a:ext cx="1520521" cy="2655932"/>
          </a:xfrm>
          <a:custGeom>
            <a:avLst/>
            <a:gdLst/>
            <a:ahLst/>
            <a:cxnLst/>
            <a:rect l="l" t="t" r="r" b="b"/>
            <a:pathLst>
              <a:path w="1520521" h="2655932">
                <a:moveTo>
                  <a:pt x="0" y="0"/>
                </a:moveTo>
                <a:lnTo>
                  <a:pt x="1520520" y="0"/>
                </a:lnTo>
                <a:lnTo>
                  <a:pt x="1520520" y="2655932"/>
                </a:lnTo>
                <a:lnTo>
                  <a:pt x="0" y="265593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15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34200" y="6352932"/>
            <a:ext cx="9857950" cy="24299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107</Words>
  <Application>Microsoft Office PowerPoint</Application>
  <PresentationFormat>Custom</PresentationFormat>
  <Paragraphs>19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Arial</vt:lpstr>
      <vt:lpstr>Calibri</vt:lpstr>
      <vt:lpstr>Times New Roman</vt:lpstr>
      <vt:lpstr>Balmy</vt:lpstr>
      <vt:lpstr>IreneFlorentina</vt:lpstr>
      <vt:lpstr>Jua</vt:lpstr>
      <vt:lpstr>Mango AC</vt:lpstr>
      <vt:lpstr>Cambria Math</vt:lpstr>
      <vt:lpstr>Arial Rounded MT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_lenovo_</dc:creator>
  <cp:lastModifiedBy>OLARU Denis</cp:lastModifiedBy>
  <cp:revision>29</cp:revision>
  <dcterms:created xsi:type="dcterms:W3CDTF">2006-08-16T00:00:00Z</dcterms:created>
  <dcterms:modified xsi:type="dcterms:W3CDTF">2025-08-21T15:49:20Z</dcterms:modified>
  <dc:identifier>DAGMxtiwt_o</dc:identifier>
</cp:coreProperties>
</file>