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57" r:id="rId3"/>
    <p:sldId id="261" r:id="rId4"/>
    <p:sldId id="263" r:id="rId5"/>
    <p:sldId id="264" r:id="rId6"/>
    <p:sldId id="262" r:id="rId7"/>
    <p:sldId id="265" r:id="rId8"/>
    <p:sldId id="266" r:id="rId9"/>
    <p:sldId id="268" r:id="rId10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75" autoAdjust="0"/>
  </p:normalViewPr>
  <p:slideViewPr>
    <p:cSldViewPr>
      <p:cViewPr varScale="1">
        <p:scale>
          <a:sx n="57" d="100"/>
          <a:sy n="57" d="100"/>
        </p:scale>
        <p:origin x="146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332DB-8EDF-42AE-89D9-0A430A30996C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824F-9B08-4085-B0BA-29981A0A7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9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4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9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5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editarea stilului de subtitlu al coordonatorului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6.png"/><Relationship Id="rId4" Type="http://schemas.openxmlformats.org/officeDocument/2006/relationships/image" Target="../media/image13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6" y="322008"/>
            <a:ext cx="1532666" cy="55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37444"/>
            <a:ext cx="732919" cy="6212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1248" y="6290075"/>
            <a:ext cx="1661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400" b="1" dirty="0">
                <a:latin typeface="Times New Roman" pitchFamily="18" charset="0"/>
                <a:cs typeface="Times New Roman" pitchFamily="18" charset="0"/>
              </a:rPr>
              <a:t>01 septembrie 2025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9456" y="2060848"/>
            <a:ext cx="2448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o-RO" sz="2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Trăiesc ceea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o-RO" sz="2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ce prețuiesc: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o-RO" sz="24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Times New Roman"/>
              </a:rPr>
              <a:t>valorile au suflet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ea typeface="Calibri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14813">
            <a:off x="4234558" y="2180588"/>
            <a:ext cx="4566239" cy="3044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0"/>
          <a:stretch/>
        </p:blipFill>
        <p:spPr bwMode="auto">
          <a:xfrm>
            <a:off x="467544" y="4093350"/>
            <a:ext cx="4012740" cy="219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9B530E-31DD-D850-0827-2C1EFAD284A0}"/>
              </a:ext>
            </a:extLst>
          </p:cNvPr>
          <p:cNvSpPr txBox="1"/>
          <p:nvPr/>
        </p:nvSpPr>
        <p:spPr>
          <a:xfrm>
            <a:off x="1863241" y="1031119"/>
            <a:ext cx="618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VALORILE CARE NE UNESC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8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21817"/>
            <a:ext cx="73242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4464270"/>
            <a:ext cx="4176464" cy="14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o-RO" sz="2400" b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Calibri"/>
              </a:rPr>
              <a:t>BINE AȚI VENIT/REVENIT LA ȘCOALĂ! 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4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1680" y="441538"/>
            <a:ext cx="3024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o-RO" sz="2400" b="1" dirty="0">
                <a:latin typeface="Times New Roman"/>
                <a:ea typeface="Times New Roman"/>
              </a:rPr>
              <a:t>Activitatea</a:t>
            </a:r>
            <a:r>
              <a:rPr lang="ro-RO" sz="2400" dirty="0">
                <a:latin typeface="Times New Roman"/>
                <a:ea typeface="Times New Roman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o-RO" sz="2400" b="1" i="1" dirty="0">
                <a:latin typeface="Times New Roman"/>
                <a:ea typeface="Times New Roman"/>
              </a:rPr>
              <a:t>Valoarea mea de azi</a:t>
            </a:r>
            <a:endParaRPr lang="ru-RU" sz="2400" dirty="0">
              <a:ea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91" y="404664"/>
            <a:ext cx="742285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579;p46"/>
          <p:cNvSpPr/>
          <p:nvPr/>
        </p:nvSpPr>
        <p:spPr>
          <a:xfrm rot="2700000">
            <a:off x="5678243" y="588276"/>
            <a:ext cx="2840448" cy="2840448"/>
          </a:xfrm>
          <a:prstGeom prst="rect">
            <a:avLst/>
          </a:prstGeom>
          <a:solidFill>
            <a:srgbClr val="EEBD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717" y="709925"/>
            <a:ext cx="2603500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1" y="1844824"/>
            <a:ext cx="3883072" cy="388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23" y="2508826"/>
            <a:ext cx="2555067" cy="255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465" y="2810150"/>
            <a:ext cx="4024313" cy="402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871" y="3494929"/>
            <a:ext cx="2603500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97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2905">
            <a:off x="431939" y="5085184"/>
            <a:ext cx="46264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246">
            <a:off x="467544" y="2169132"/>
            <a:ext cx="4176464" cy="104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91680" y="441538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o-RO" sz="2400" b="1" dirty="0">
                <a:latin typeface="Times New Roman"/>
                <a:ea typeface="Times New Roman"/>
              </a:rPr>
              <a:t>Activitatea</a:t>
            </a:r>
            <a:r>
              <a:rPr lang="ro-RO" sz="2400" dirty="0">
                <a:latin typeface="Times New Roman"/>
                <a:ea typeface="Times New Roman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o-RO" sz="2400" b="1" i="1" dirty="0">
                <a:latin typeface="Times New Roman"/>
                <a:ea typeface="Times New Roman"/>
              </a:rPr>
              <a:t>Valoarea mea de azi</a:t>
            </a:r>
            <a:endParaRPr lang="ru-RU" sz="2400" dirty="0">
              <a:ea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91" y="404664"/>
            <a:ext cx="742285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3294415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77060">
            <a:off x="539552" y="4653136"/>
            <a:ext cx="4211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endParaRPr lang="ro-RO" b="1" i="1" dirty="0">
              <a:latin typeface="Times New Roman"/>
              <a:ea typeface="Times New Roman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ro-RO" b="1" i="1" dirty="0">
                <a:latin typeface="Times New Roman"/>
                <a:ea typeface="Times New Roman"/>
              </a:rPr>
              <a:t> Care e acel cuvânt care te-a marcat?</a:t>
            </a:r>
            <a:endParaRPr lang="ru-RU" sz="1600" b="1" i="1" dirty="0"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1327619">
            <a:off x="899592" y="2169132"/>
            <a:ext cx="4572000" cy="87357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Ce te-a făcut să alegi anume</a:t>
            </a:r>
          </a:p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această experiență?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25" y="3753036"/>
            <a:ext cx="4295971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56006" y="3892746"/>
            <a:ext cx="29995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Ce ai trăit în experiența asta?</a:t>
            </a:r>
          </a:p>
        </p:txBody>
      </p:sp>
    </p:spTree>
    <p:extLst>
      <p:ext uri="{BB962C8B-B14F-4D97-AF65-F5344CB8AC3E}">
        <p14:creationId xmlns:p14="http://schemas.microsoft.com/office/powerpoint/2010/main" val="3277327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1680" y="441538"/>
            <a:ext cx="2518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o-RO" b="1" dirty="0">
                <a:latin typeface="Times New Roman"/>
                <a:ea typeface="Times New Roman"/>
              </a:rPr>
              <a:t>Activitatea</a:t>
            </a:r>
            <a:r>
              <a:rPr lang="ro-RO" dirty="0">
                <a:latin typeface="Times New Roman"/>
                <a:ea typeface="Times New Roman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o-RO" b="1" i="1" dirty="0">
                <a:latin typeface="Times New Roman"/>
                <a:ea typeface="Times New Roman"/>
              </a:rPr>
              <a:t>Valoarea mea de azi</a:t>
            </a:r>
            <a:endParaRPr lang="ru-RU" sz="1600" dirty="0">
              <a:ea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91" y="404664"/>
            <a:ext cx="742285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25"/>
          <a:stretch/>
        </p:blipFill>
        <p:spPr bwMode="auto">
          <a:xfrm rot="5170505">
            <a:off x="1541230" y="997302"/>
            <a:ext cx="865561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5400000">
            <a:off x="4237529" y="1074225"/>
            <a:ext cx="1048543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99"/>
          <a:stretch/>
        </p:blipFill>
        <p:spPr bwMode="auto">
          <a:xfrm rot="5400000">
            <a:off x="6942595" y="-503843"/>
            <a:ext cx="981448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 t="1909" r="50614" b="-1909"/>
          <a:stretch/>
        </p:blipFill>
        <p:spPr bwMode="auto">
          <a:xfrm rot="5661307">
            <a:off x="6983277" y="939149"/>
            <a:ext cx="972922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5834913">
            <a:off x="6978711" y="2672953"/>
            <a:ext cx="1048543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644">
            <a:off x="5866932" y="5157192"/>
            <a:ext cx="2640013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313">
            <a:off x="688962" y="5205611"/>
            <a:ext cx="2554287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68277"/>
            <a:ext cx="2633663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180" y="4221088"/>
            <a:ext cx="25542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 rot="21320857">
            <a:off x="1375225" y="2222051"/>
            <a:ext cx="1210588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Calibri"/>
              </a:rPr>
              <a:t>RESPECT</a:t>
            </a:r>
            <a:endParaRPr lang="ru-RU" sz="1600" dirty="0">
              <a:solidFill>
                <a:schemeClr val="accent5">
                  <a:lumMod val="50000"/>
                </a:schemeClr>
              </a:solidFill>
              <a:ea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6530" y="2291855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PRIETENIE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95867" y="719512"/>
            <a:ext cx="2416174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</a:rPr>
              <a:t>RESPONSABILITATE</a:t>
            </a:r>
            <a:endParaRPr lang="ru-RU" sz="1600" dirty="0">
              <a:solidFill>
                <a:schemeClr val="accent2">
                  <a:lumMod val="75000"/>
                </a:schemeClr>
              </a:solidFill>
              <a:ea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39360">
            <a:off x="1480100" y="3838521"/>
            <a:ext cx="1595437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Calibri"/>
              </a:rPr>
              <a:t>ONESTITATE</a:t>
            </a:r>
            <a:endParaRPr lang="ru-RU" sz="1600" dirty="0">
              <a:solidFill>
                <a:schemeClr val="accent4">
                  <a:lumMod val="75000"/>
                </a:schemeClr>
              </a:solidFill>
              <a:ea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66952">
            <a:off x="6808828" y="2183698"/>
            <a:ext cx="1390252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4">
                    <a:lumMod val="75000"/>
                  </a:schemeClr>
                </a:solidFill>
                <a:latin typeface="Times New Roman"/>
                <a:ea typeface="Calibri"/>
              </a:rPr>
              <a:t>BUNĂTATE</a:t>
            </a:r>
            <a:endParaRPr lang="ru-RU" sz="1600" dirty="0">
              <a:solidFill>
                <a:schemeClr val="accent4">
                  <a:lumMod val="75000"/>
                </a:schemeClr>
              </a:solidFill>
              <a:ea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21245824">
            <a:off x="1689020" y="5635948"/>
            <a:ext cx="928459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CURAJ</a:t>
            </a:r>
            <a:endParaRPr lang="ru-RU" sz="1600" dirty="0">
              <a:solidFill>
                <a:schemeClr val="accent6">
                  <a:lumMod val="50000"/>
                </a:schemeClr>
              </a:solidFill>
              <a:ea typeface="Calibri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83308">
            <a:off x="6678496" y="3894231"/>
            <a:ext cx="1582484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</a:rPr>
              <a:t>COOPERARE</a:t>
            </a:r>
            <a:endParaRPr lang="ru-RU" sz="1600" dirty="0">
              <a:solidFill>
                <a:schemeClr val="accent2">
                  <a:lumMod val="75000"/>
                </a:schemeClr>
              </a:solidFill>
              <a:ea typeface="Calibri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41665" y="4631161"/>
            <a:ext cx="1967205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</a:rPr>
              <a:t>RECUNOȘTINȚĂ</a:t>
            </a:r>
            <a:endParaRPr lang="ru-RU" sz="1600" dirty="0">
              <a:solidFill>
                <a:schemeClr val="accent2">
                  <a:lumMod val="75000"/>
                </a:schemeClr>
              </a:solidFill>
              <a:ea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408189">
            <a:off x="6590172" y="5744473"/>
            <a:ext cx="1193532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o-RO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Calibri"/>
              </a:rPr>
              <a:t>EMPATIE</a:t>
            </a:r>
            <a:endParaRPr lang="ru-RU" sz="1600" dirty="0">
              <a:solidFill>
                <a:schemeClr val="accent5">
                  <a:lumMod val="50000"/>
                </a:schemeClr>
              </a:solidFill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21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35082"/>
            <a:ext cx="3024336" cy="1034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197" y="5530598"/>
            <a:ext cx="3111995" cy="113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" y="5530598"/>
            <a:ext cx="3103563" cy="1034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78850" y="354677"/>
            <a:ext cx="2435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o-RO" b="1" dirty="0">
                <a:latin typeface="Times New Roman"/>
                <a:ea typeface="Times New Roman"/>
              </a:rPr>
              <a:t>Activitate  </a:t>
            </a:r>
            <a:r>
              <a:rPr lang="ro-RO" b="1" i="1" dirty="0">
                <a:latin typeface="Times New Roman"/>
                <a:ea typeface="Times New Roman"/>
              </a:rPr>
              <a:t>De la valori </a:t>
            </a:r>
          </a:p>
          <a:p>
            <a:pPr algn="just">
              <a:spcAft>
                <a:spcPts val="0"/>
              </a:spcAft>
            </a:pPr>
            <a:r>
              <a:rPr lang="ro-RO" b="1" i="1" dirty="0">
                <a:latin typeface="Times New Roman"/>
                <a:ea typeface="Times New Roman"/>
              </a:rPr>
              <a:t>trăite la reguli de clasă</a:t>
            </a:r>
            <a:endParaRPr lang="ru-RU" sz="1600" dirty="0">
              <a:ea typeface="Calibri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742285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73" y="1735959"/>
            <a:ext cx="294862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27206" y="1981044"/>
            <a:ext cx="1210588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o-RO" b="1" i="1" dirty="0">
                <a:solidFill>
                  <a:srgbClr val="4BACC6">
                    <a:lumMod val="50000"/>
                  </a:srgbClr>
                </a:solidFill>
                <a:latin typeface="Times New Roman"/>
                <a:ea typeface="Calibri"/>
              </a:rPr>
              <a:t>RESPECT</a:t>
            </a:r>
            <a:endParaRPr lang="ru-RU" sz="1600" dirty="0">
              <a:solidFill>
                <a:srgbClr val="4BACC6">
                  <a:lumMod val="50000"/>
                </a:srgbClr>
              </a:solidFill>
              <a:ea typeface="Calibri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045" y="1725579"/>
            <a:ext cx="2942768" cy="358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91390" y="1916832"/>
            <a:ext cx="1510476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o-RO" sz="1600" b="1" i="1" dirty="0">
                <a:solidFill>
                  <a:srgbClr val="C0504D">
                    <a:lumMod val="75000"/>
                  </a:srgbClr>
                </a:solidFill>
                <a:latin typeface="Times New Roman"/>
                <a:ea typeface="Calibri"/>
              </a:rPr>
              <a:t>COOPERARE</a:t>
            </a:r>
            <a:endParaRPr lang="ru-RU" sz="1600" dirty="0">
              <a:solidFill>
                <a:srgbClr val="C0504D">
                  <a:lumMod val="75000"/>
                </a:srgbClr>
              </a:solidFill>
              <a:ea typeface="Calibri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813" y="1735959"/>
            <a:ext cx="2935035" cy="3574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164288" y="1988840"/>
            <a:ext cx="119353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o-RO" b="1" i="1" dirty="0">
                <a:solidFill>
                  <a:srgbClr val="4BACC6">
                    <a:lumMod val="50000"/>
                  </a:srgbClr>
                </a:solidFill>
                <a:latin typeface="Times New Roman"/>
                <a:ea typeface="Calibri"/>
              </a:rPr>
              <a:t>EMPATIE</a:t>
            </a:r>
            <a:endParaRPr lang="ru-RU" sz="1600" dirty="0">
              <a:solidFill>
                <a:srgbClr val="4BACC6">
                  <a:lumMod val="50000"/>
                </a:srgbClr>
              </a:solidFill>
              <a:ea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4630" y="5635082"/>
            <a:ext cx="2565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Ce face un elev când </a:t>
            </a:r>
          </a:p>
          <a:p>
            <a:pPr lvl="0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trăiește această valoare?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470672" y="5610892"/>
            <a:ext cx="2345514" cy="878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Cum se vede la ore, în </a:t>
            </a:r>
          </a:p>
          <a:p>
            <a:pPr lvl="0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pauze sau în proiecte?</a:t>
            </a:r>
            <a:endParaRPr lang="ru-RU" b="1" i="1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0491" y="55618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Ce vedem? </a:t>
            </a:r>
          </a:p>
          <a:p>
            <a:pPr lvl="0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Ce auzim? </a:t>
            </a:r>
          </a:p>
        </p:txBody>
      </p:sp>
    </p:spTree>
    <p:extLst>
      <p:ext uri="{BB962C8B-B14F-4D97-AF65-F5344CB8AC3E}">
        <p14:creationId xmlns:p14="http://schemas.microsoft.com/office/powerpoint/2010/main" val="291084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412;p24"/>
          <p:cNvGrpSpPr/>
          <p:nvPr/>
        </p:nvGrpSpPr>
        <p:grpSpPr>
          <a:xfrm>
            <a:off x="5308258" y="1642140"/>
            <a:ext cx="3392059" cy="4248472"/>
            <a:chOff x="631676" y="5577328"/>
            <a:chExt cx="1820260" cy="1827708"/>
          </a:xfrm>
        </p:grpSpPr>
        <p:grpSp>
          <p:nvGrpSpPr>
            <p:cNvPr id="8" name="Google Shape;1413;p24"/>
            <p:cNvGrpSpPr/>
            <p:nvPr/>
          </p:nvGrpSpPr>
          <p:grpSpPr>
            <a:xfrm>
              <a:off x="631676" y="5577328"/>
              <a:ext cx="1804459" cy="1815479"/>
              <a:chOff x="4697595" y="2618134"/>
              <a:chExt cx="1330330" cy="1338454"/>
            </a:xfrm>
          </p:grpSpPr>
          <p:sp>
            <p:nvSpPr>
              <p:cNvPr id="11" name="Google Shape;1414;p24"/>
              <p:cNvSpPr/>
              <p:nvPr/>
            </p:nvSpPr>
            <p:spPr>
              <a:xfrm>
                <a:off x="4709172" y="2618377"/>
                <a:ext cx="1318751" cy="1337325"/>
              </a:xfrm>
              <a:custGeom>
                <a:avLst/>
                <a:gdLst/>
                <a:ahLst/>
                <a:cxnLst/>
                <a:rect l="l" t="t" r="r" b="b"/>
                <a:pathLst>
                  <a:path w="520731" h="528065" extrusionOk="0">
                    <a:moveTo>
                      <a:pt x="0" y="0"/>
                    </a:moveTo>
                    <a:lnTo>
                      <a:pt x="520732" y="0"/>
                    </a:lnTo>
                    <a:lnTo>
                      <a:pt x="520732" y="528066"/>
                    </a:lnTo>
                    <a:lnTo>
                      <a:pt x="0" y="528066"/>
                    </a:lnTo>
                    <a:close/>
                  </a:path>
                </a:pathLst>
              </a:custGeom>
              <a:solidFill>
                <a:srgbClr val="1D1D1B">
                  <a:alpha val="3127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1415;p24"/>
              <p:cNvSpPr/>
              <p:nvPr/>
            </p:nvSpPr>
            <p:spPr>
              <a:xfrm>
                <a:off x="4697595" y="2618134"/>
                <a:ext cx="1330330" cy="1338454"/>
              </a:xfrm>
              <a:custGeom>
                <a:avLst/>
                <a:gdLst/>
                <a:ahLst/>
                <a:cxnLst/>
                <a:rect l="l" t="t" r="r" b="b"/>
                <a:pathLst>
                  <a:path w="525303" h="528511" extrusionOk="0">
                    <a:moveTo>
                      <a:pt x="525643" y="524910"/>
                    </a:moveTo>
                    <a:cubicBezTo>
                      <a:pt x="359431" y="529386"/>
                      <a:pt x="193220" y="534435"/>
                      <a:pt x="20818" y="507860"/>
                    </a:cubicBezTo>
                    <a:cubicBezTo>
                      <a:pt x="-3281" y="328790"/>
                      <a:pt x="7197" y="169341"/>
                      <a:pt x="339" y="-13"/>
                    </a:cubicBezTo>
                    <a:lnTo>
                      <a:pt x="525262" y="-13"/>
                    </a:lnTo>
                    <a:close/>
                  </a:path>
                </a:pathLst>
              </a:custGeom>
              <a:solidFill>
                <a:srgbClr val="F2C6D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" name="Google Shape;1416;p24"/>
            <p:cNvSpPr/>
            <p:nvPr/>
          </p:nvSpPr>
          <p:spPr>
            <a:xfrm>
              <a:off x="647392" y="5591132"/>
              <a:ext cx="1788711" cy="1813903"/>
            </a:xfrm>
            <a:custGeom>
              <a:avLst/>
              <a:gdLst/>
              <a:ahLst/>
              <a:cxnLst/>
              <a:rect l="l" t="t" r="r" b="b"/>
              <a:pathLst>
                <a:path w="520731" h="528065" extrusionOk="0">
                  <a:moveTo>
                    <a:pt x="0" y="0"/>
                  </a:moveTo>
                  <a:lnTo>
                    <a:pt x="520732" y="0"/>
                  </a:lnTo>
                  <a:lnTo>
                    <a:pt x="520732" y="528066"/>
                  </a:lnTo>
                  <a:lnTo>
                    <a:pt x="0" y="528066"/>
                  </a:lnTo>
                  <a:close/>
                </a:path>
              </a:pathLst>
            </a:custGeom>
            <a:gradFill>
              <a:gsLst>
                <a:gs pos="0">
                  <a:srgbClr val="D9D9D9">
                    <a:alpha val="0"/>
                    <a:alpha val="31279"/>
                  </a:srgbClr>
                </a:gs>
                <a:gs pos="100000">
                  <a:srgbClr val="252525">
                    <a:alpha val="9803"/>
                    <a:alpha val="31279"/>
                  </a:srgbClr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417;p24"/>
            <p:cNvSpPr/>
            <p:nvPr/>
          </p:nvSpPr>
          <p:spPr>
            <a:xfrm>
              <a:off x="663225" y="5590125"/>
              <a:ext cx="1788711" cy="380207"/>
            </a:xfrm>
            <a:custGeom>
              <a:avLst/>
              <a:gdLst/>
              <a:ahLst/>
              <a:cxnLst/>
              <a:rect l="l" t="t" r="r" b="b"/>
              <a:pathLst>
                <a:path w="520731" h="528065" extrusionOk="0">
                  <a:moveTo>
                    <a:pt x="0" y="0"/>
                  </a:moveTo>
                  <a:lnTo>
                    <a:pt x="520732" y="0"/>
                  </a:lnTo>
                  <a:lnTo>
                    <a:pt x="520732" y="528066"/>
                  </a:lnTo>
                  <a:lnTo>
                    <a:pt x="0" y="528066"/>
                  </a:lnTo>
                  <a:close/>
                </a:path>
              </a:pathLst>
            </a:custGeom>
            <a:solidFill>
              <a:srgbClr val="D9D9D9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619672" y="476738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o-RO" sz="2400" b="1" dirty="0">
                <a:latin typeface="Times New Roman"/>
                <a:ea typeface="Times New Roman"/>
              </a:rPr>
              <a:t>Activitatea </a:t>
            </a:r>
            <a:endParaRPr lang="en-GB" sz="2400" b="1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o-RO" sz="2400" b="1" i="1" dirty="0">
                <a:latin typeface="Times New Roman"/>
                <a:ea typeface="Times New Roman"/>
              </a:rPr>
              <a:t>Radio Vocea valorii – În școala noastră, prețuim…</a:t>
            </a:r>
            <a:endParaRPr lang="ru-RU" sz="2400" dirty="0">
              <a:ea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6" y="527626"/>
            <a:ext cx="73818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42795" y="1942111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ANUNȚ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84971" y="2710499"/>
            <a:ext cx="1148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O valoare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900904" y="329785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Două comportamente </a:t>
            </a:r>
          </a:p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concrete observabile prin </a:t>
            </a:r>
          </a:p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care „dau viață” valorii </a:t>
            </a:r>
          </a:p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în școală 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900904" y="4746283"/>
            <a:ext cx="23455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Un efect pozitiv pentru</a:t>
            </a:r>
          </a:p>
          <a:p>
            <a:r>
              <a:rPr lang="ro-RO" b="1" i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 comunitatea școlară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705" y="2808587"/>
            <a:ext cx="253206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24" y="3519374"/>
            <a:ext cx="255587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101" y="4837673"/>
            <a:ext cx="255587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600" y="1832243"/>
            <a:ext cx="3228942" cy="413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764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81" y="311466"/>
            <a:ext cx="73818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86486" y="232054"/>
            <a:ext cx="5341527" cy="587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o-RO" sz="2400" b="1" dirty="0">
                <a:latin typeface="Times New Roman"/>
                <a:ea typeface="Times New Roman"/>
              </a:rPr>
              <a:t>Activitatea </a:t>
            </a:r>
            <a:r>
              <a:rPr lang="ro-RO" sz="2400" b="1" i="1" dirty="0">
                <a:latin typeface="Times New Roman"/>
                <a:ea typeface="Times New Roman"/>
              </a:rPr>
              <a:t>Reflectăm la valorile noastre</a:t>
            </a:r>
            <a:endParaRPr lang="ru-RU" sz="2400" dirty="0">
              <a:ea typeface="Calibri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4537765" cy="979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122716" y="1700808"/>
            <a:ext cx="33714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o-RO" b="1" i="1" dirty="0">
                <a:latin typeface="Times New Roman"/>
                <a:ea typeface="Times New Roman"/>
              </a:rPr>
              <a:t>Ce ți s-a părut cel mai util astăzi?</a:t>
            </a:r>
          </a:p>
          <a:p>
            <a:pPr lvl="0" algn="just">
              <a:lnSpc>
                <a:spcPct val="150000"/>
              </a:lnSpc>
            </a:pPr>
            <a:r>
              <a:rPr lang="ro-RO" b="1" i="1" dirty="0">
                <a:latin typeface="Times New Roman"/>
                <a:ea typeface="Times New Roman"/>
              </a:rPr>
              <a:t> De ce?</a:t>
            </a:r>
            <a:endParaRPr lang="ru-RU" sz="1600" b="1" dirty="0">
              <a:ea typeface="Times New Roman"/>
            </a:endParaRPr>
          </a:p>
        </p:txBody>
      </p:sp>
      <p:sp>
        <p:nvSpPr>
          <p:cNvPr id="22" name="Google Shape;1445;p25"/>
          <p:cNvSpPr/>
          <p:nvPr/>
        </p:nvSpPr>
        <p:spPr>
          <a:xfrm>
            <a:off x="493549" y="3008657"/>
            <a:ext cx="3763701" cy="1085703"/>
          </a:xfrm>
          <a:custGeom>
            <a:avLst/>
            <a:gdLst/>
            <a:ahLst/>
            <a:cxnLst/>
            <a:rect l="l" t="t" r="r" b="b"/>
            <a:pathLst>
              <a:path w="597075" h="158308" extrusionOk="0">
                <a:moveTo>
                  <a:pt x="587611" y="5718"/>
                </a:moveTo>
                <a:cubicBezTo>
                  <a:pt x="566494" y="2384"/>
                  <a:pt x="545024" y="1909"/>
                  <a:pt x="523793" y="4384"/>
                </a:cubicBezTo>
                <a:cubicBezTo>
                  <a:pt x="500457" y="5338"/>
                  <a:pt x="477121" y="5147"/>
                  <a:pt x="453784" y="4384"/>
                </a:cubicBezTo>
                <a:cubicBezTo>
                  <a:pt x="407779" y="3052"/>
                  <a:pt x="361773" y="-188"/>
                  <a:pt x="315767" y="-854"/>
                </a:cubicBezTo>
                <a:cubicBezTo>
                  <a:pt x="222613" y="-2283"/>
                  <a:pt x="129363" y="4099"/>
                  <a:pt x="36399" y="8004"/>
                </a:cubicBezTo>
                <a:cubicBezTo>
                  <a:pt x="28312" y="8385"/>
                  <a:pt x="22083" y="15338"/>
                  <a:pt x="22502" y="23434"/>
                </a:cubicBezTo>
                <a:cubicBezTo>
                  <a:pt x="22568" y="24672"/>
                  <a:pt x="22788" y="25911"/>
                  <a:pt x="23159" y="27054"/>
                </a:cubicBezTo>
                <a:cubicBezTo>
                  <a:pt x="16196" y="30864"/>
                  <a:pt x="13101" y="39151"/>
                  <a:pt x="15920" y="46580"/>
                </a:cubicBezTo>
                <a:lnTo>
                  <a:pt x="10396" y="47723"/>
                </a:lnTo>
                <a:cubicBezTo>
                  <a:pt x="-4940" y="51629"/>
                  <a:pt x="-2177" y="76298"/>
                  <a:pt x="14206" y="76298"/>
                </a:cubicBezTo>
                <a:lnTo>
                  <a:pt x="35637" y="75155"/>
                </a:lnTo>
                <a:cubicBezTo>
                  <a:pt x="30741" y="77346"/>
                  <a:pt x="27607" y="82299"/>
                  <a:pt x="27636" y="87634"/>
                </a:cubicBezTo>
                <a:cubicBezTo>
                  <a:pt x="27788" y="94301"/>
                  <a:pt x="32284" y="100016"/>
                  <a:pt x="38685" y="101731"/>
                </a:cubicBezTo>
                <a:cubicBezTo>
                  <a:pt x="34408" y="108207"/>
                  <a:pt x="36218" y="116970"/>
                  <a:pt x="42723" y="121256"/>
                </a:cubicBezTo>
                <a:cubicBezTo>
                  <a:pt x="43466" y="121733"/>
                  <a:pt x="44247" y="122114"/>
                  <a:pt x="45066" y="122494"/>
                </a:cubicBezTo>
                <a:cubicBezTo>
                  <a:pt x="42495" y="122494"/>
                  <a:pt x="39828" y="123352"/>
                  <a:pt x="37256" y="123923"/>
                </a:cubicBezTo>
                <a:cubicBezTo>
                  <a:pt x="21064" y="127162"/>
                  <a:pt x="25255" y="151737"/>
                  <a:pt x="40971" y="152498"/>
                </a:cubicBezTo>
                <a:cubicBezTo>
                  <a:pt x="50324" y="152689"/>
                  <a:pt x="59669" y="151928"/>
                  <a:pt x="68879" y="150212"/>
                </a:cubicBezTo>
                <a:cubicBezTo>
                  <a:pt x="73146" y="149356"/>
                  <a:pt x="77347" y="148213"/>
                  <a:pt x="81452" y="146784"/>
                </a:cubicBezTo>
                <a:cubicBezTo>
                  <a:pt x="104312" y="144784"/>
                  <a:pt x="127363" y="144498"/>
                  <a:pt x="150127" y="144021"/>
                </a:cubicBezTo>
                <a:cubicBezTo>
                  <a:pt x="187180" y="143259"/>
                  <a:pt x="224327" y="144021"/>
                  <a:pt x="261379" y="144688"/>
                </a:cubicBezTo>
                <a:cubicBezTo>
                  <a:pt x="334627" y="146879"/>
                  <a:pt x="407874" y="152022"/>
                  <a:pt x="481026" y="157166"/>
                </a:cubicBezTo>
                <a:cubicBezTo>
                  <a:pt x="487474" y="157928"/>
                  <a:pt x="493380" y="153451"/>
                  <a:pt x="494361" y="147070"/>
                </a:cubicBezTo>
                <a:cubicBezTo>
                  <a:pt x="505410" y="148022"/>
                  <a:pt x="516459" y="149165"/>
                  <a:pt x="527413" y="150594"/>
                </a:cubicBezTo>
                <a:cubicBezTo>
                  <a:pt x="543129" y="152689"/>
                  <a:pt x="547129" y="124780"/>
                  <a:pt x="531127" y="122590"/>
                </a:cubicBezTo>
                <a:cubicBezTo>
                  <a:pt x="518173" y="120685"/>
                  <a:pt x="505124" y="118970"/>
                  <a:pt x="492075" y="117256"/>
                </a:cubicBezTo>
                <a:lnTo>
                  <a:pt x="505410" y="117256"/>
                </a:lnTo>
                <a:cubicBezTo>
                  <a:pt x="513811" y="116684"/>
                  <a:pt x="520174" y="109445"/>
                  <a:pt x="519621" y="101063"/>
                </a:cubicBezTo>
                <a:cubicBezTo>
                  <a:pt x="519621" y="100968"/>
                  <a:pt x="519612" y="100872"/>
                  <a:pt x="519602" y="100778"/>
                </a:cubicBezTo>
                <a:cubicBezTo>
                  <a:pt x="529127" y="101540"/>
                  <a:pt x="538081" y="102111"/>
                  <a:pt x="547320" y="102969"/>
                </a:cubicBezTo>
                <a:cubicBezTo>
                  <a:pt x="563131" y="104492"/>
                  <a:pt x="567037" y="77346"/>
                  <a:pt x="551035" y="74394"/>
                </a:cubicBezTo>
                <a:lnTo>
                  <a:pt x="540557" y="73060"/>
                </a:lnTo>
                <a:cubicBezTo>
                  <a:pt x="548368" y="66297"/>
                  <a:pt x="547891" y="49628"/>
                  <a:pt x="535604" y="47723"/>
                </a:cubicBezTo>
                <a:cubicBezTo>
                  <a:pt x="527984" y="46580"/>
                  <a:pt x="520459" y="45533"/>
                  <a:pt x="512839" y="44581"/>
                </a:cubicBezTo>
                <a:lnTo>
                  <a:pt x="562179" y="43056"/>
                </a:lnTo>
                <a:cubicBezTo>
                  <a:pt x="568132" y="43056"/>
                  <a:pt x="573399" y="39246"/>
                  <a:pt x="575133" y="33531"/>
                </a:cubicBezTo>
                <a:lnTo>
                  <a:pt x="583801" y="33531"/>
                </a:lnTo>
                <a:cubicBezTo>
                  <a:pt x="591678" y="33150"/>
                  <a:pt x="597736" y="26387"/>
                  <a:pt x="597336" y="18482"/>
                </a:cubicBezTo>
                <a:cubicBezTo>
                  <a:pt x="597031" y="12672"/>
                  <a:pt x="593173" y="7624"/>
                  <a:pt x="587611" y="5718"/>
                </a:cubicBezTo>
                <a:close/>
                <a:moveTo>
                  <a:pt x="153175" y="89348"/>
                </a:moveTo>
                <a:lnTo>
                  <a:pt x="161176" y="89348"/>
                </a:lnTo>
                <a:lnTo>
                  <a:pt x="154033" y="89348"/>
                </a:lnTo>
                <a:close/>
              </a:path>
            </a:pathLst>
          </a:custGeom>
          <a:solidFill>
            <a:srgbClr val="FFDC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     Ce ți s-a părut interesant și</a:t>
            </a:r>
          </a:p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     ți-ar plăcea să repeți?</a:t>
            </a:r>
            <a:endParaRPr lang="ru-RU" sz="1600" b="1" dirty="0">
              <a:solidFill>
                <a:prstClr val="black"/>
              </a:solidFill>
              <a:ea typeface="Times New Roman"/>
            </a:endParaRPr>
          </a:p>
        </p:txBody>
      </p:sp>
      <p:sp>
        <p:nvSpPr>
          <p:cNvPr id="23" name="Google Shape;1442;p25"/>
          <p:cNvSpPr/>
          <p:nvPr/>
        </p:nvSpPr>
        <p:spPr>
          <a:xfrm>
            <a:off x="5436096" y="1137045"/>
            <a:ext cx="3600400" cy="1127525"/>
          </a:xfrm>
          <a:custGeom>
            <a:avLst/>
            <a:gdLst/>
            <a:ahLst/>
            <a:cxnLst/>
            <a:rect l="l" t="t" r="r" b="b"/>
            <a:pathLst>
              <a:path w="597075" h="158308" extrusionOk="0">
                <a:moveTo>
                  <a:pt x="587611" y="5718"/>
                </a:moveTo>
                <a:cubicBezTo>
                  <a:pt x="566494" y="2384"/>
                  <a:pt x="545024" y="1909"/>
                  <a:pt x="523793" y="4384"/>
                </a:cubicBezTo>
                <a:cubicBezTo>
                  <a:pt x="500457" y="5338"/>
                  <a:pt x="477121" y="5147"/>
                  <a:pt x="453784" y="4384"/>
                </a:cubicBezTo>
                <a:cubicBezTo>
                  <a:pt x="407779" y="3052"/>
                  <a:pt x="361773" y="-188"/>
                  <a:pt x="315767" y="-854"/>
                </a:cubicBezTo>
                <a:cubicBezTo>
                  <a:pt x="222613" y="-2283"/>
                  <a:pt x="129363" y="4099"/>
                  <a:pt x="36399" y="8004"/>
                </a:cubicBezTo>
                <a:cubicBezTo>
                  <a:pt x="28312" y="8385"/>
                  <a:pt x="22083" y="15338"/>
                  <a:pt x="22502" y="23434"/>
                </a:cubicBezTo>
                <a:cubicBezTo>
                  <a:pt x="22568" y="24672"/>
                  <a:pt x="22788" y="25911"/>
                  <a:pt x="23159" y="27054"/>
                </a:cubicBezTo>
                <a:cubicBezTo>
                  <a:pt x="16196" y="30864"/>
                  <a:pt x="13101" y="39151"/>
                  <a:pt x="15920" y="46580"/>
                </a:cubicBezTo>
                <a:lnTo>
                  <a:pt x="10396" y="47723"/>
                </a:lnTo>
                <a:cubicBezTo>
                  <a:pt x="-4940" y="51629"/>
                  <a:pt x="-2177" y="76298"/>
                  <a:pt x="14206" y="76298"/>
                </a:cubicBezTo>
                <a:lnTo>
                  <a:pt x="35637" y="75155"/>
                </a:lnTo>
                <a:cubicBezTo>
                  <a:pt x="30741" y="77346"/>
                  <a:pt x="27607" y="82299"/>
                  <a:pt x="27636" y="87634"/>
                </a:cubicBezTo>
                <a:cubicBezTo>
                  <a:pt x="27788" y="94301"/>
                  <a:pt x="32284" y="100016"/>
                  <a:pt x="38685" y="101731"/>
                </a:cubicBezTo>
                <a:cubicBezTo>
                  <a:pt x="34408" y="108207"/>
                  <a:pt x="36218" y="116970"/>
                  <a:pt x="42723" y="121256"/>
                </a:cubicBezTo>
                <a:cubicBezTo>
                  <a:pt x="43466" y="121733"/>
                  <a:pt x="44247" y="122114"/>
                  <a:pt x="45066" y="122494"/>
                </a:cubicBezTo>
                <a:cubicBezTo>
                  <a:pt x="42495" y="122494"/>
                  <a:pt x="39828" y="123352"/>
                  <a:pt x="37256" y="123923"/>
                </a:cubicBezTo>
                <a:cubicBezTo>
                  <a:pt x="21064" y="127162"/>
                  <a:pt x="25255" y="151737"/>
                  <a:pt x="40971" y="152498"/>
                </a:cubicBezTo>
                <a:cubicBezTo>
                  <a:pt x="50324" y="152689"/>
                  <a:pt x="59669" y="151928"/>
                  <a:pt x="68879" y="150212"/>
                </a:cubicBezTo>
                <a:cubicBezTo>
                  <a:pt x="73146" y="149356"/>
                  <a:pt x="77347" y="148213"/>
                  <a:pt x="81452" y="146784"/>
                </a:cubicBezTo>
                <a:cubicBezTo>
                  <a:pt x="104312" y="144784"/>
                  <a:pt x="127363" y="144498"/>
                  <a:pt x="150127" y="144021"/>
                </a:cubicBezTo>
                <a:cubicBezTo>
                  <a:pt x="187180" y="143259"/>
                  <a:pt x="224327" y="144021"/>
                  <a:pt x="261379" y="144688"/>
                </a:cubicBezTo>
                <a:cubicBezTo>
                  <a:pt x="334627" y="146879"/>
                  <a:pt x="407874" y="152022"/>
                  <a:pt x="481026" y="157166"/>
                </a:cubicBezTo>
                <a:cubicBezTo>
                  <a:pt x="487474" y="157928"/>
                  <a:pt x="493380" y="153451"/>
                  <a:pt x="494361" y="147070"/>
                </a:cubicBezTo>
                <a:cubicBezTo>
                  <a:pt x="505410" y="148022"/>
                  <a:pt x="516459" y="149165"/>
                  <a:pt x="527413" y="150594"/>
                </a:cubicBezTo>
                <a:cubicBezTo>
                  <a:pt x="543129" y="152689"/>
                  <a:pt x="547129" y="124780"/>
                  <a:pt x="531127" y="122590"/>
                </a:cubicBezTo>
                <a:cubicBezTo>
                  <a:pt x="518173" y="120685"/>
                  <a:pt x="505124" y="118970"/>
                  <a:pt x="492075" y="117256"/>
                </a:cubicBezTo>
                <a:lnTo>
                  <a:pt x="505410" y="117256"/>
                </a:lnTo>
                <a:cubicBezTo>
                  <a:pt x="513811" y="116684"/>
                  <a:pt x="520174" y="109445"/>
                  <a:pt x="519621" y="101063"/>
                </a:cubicBezTo>
                <a:cubicBezTo>
                  <a:pt x="519621" y="100968"/>
                  <a:pt x="519612" y="100872"/>
                  <a:pt x="519602" y="100778"/>
                </a:cubicBezTo>
                <a:cubicBezTo>
                  <a:pt x="529127" y="101540"/>
                  <a:pt x="538081" y="102111"/>
                  <a:pt x="547320" y="102969"/>
                </a:cubicBezTo>
                <a:cubicBezTo>
                  <a:pt x="563131" y="104492"/>
                  <a:pt x="567037" y="77346"/>
                  <a:pt x="551035" y="74394"/>
                </a:cubicBezTo>
                <a:lnTo>
                  <a:pt x="540557" y="73060"/>
                </a:lnTo>
                <a:cubicBezTo>
                  <a:pt x="548368" y="66297"/>
                  <a:pt x="547891" y="49628"/>
                  <a:pt x="535604" y="47723"/>
                </a:cubicBezTo>
                <a:cubicBezTo>
                  <a:pt x="527984" y="46580"/>
                  <a:pt x="520459" y="45533"/>
                  <a:pt x="512839" y="44581"/>
                </a:cubicBezTo>
                <a:lnTo>
                  <a:pt x="562179" y="43056"/>
                </a:lnTo>
                <a:cubicBezTo>
                  <a:pt x="568132" y="43056"/>
                  <a:pt x="573399" y="39246"/>
                  <a:pt x="575133" y="33531"/>
                </a:cubicBezTo>
                <a:lnTo>
                  <a:pt x="583801" y="33531"/>
                </a:lnTo>
                <a:cubicBezTo>
                  <a:pt x="591678" y="33150"/>
                  <a:pt x="597736" y="26387"/>
                  <a:pt x="597336" y="18482"/>
                </a:cubicBezTo>
                <a:cubicBezTo>
                  <a:pt x="597031" y="12672"/>
                  <a:pt x="593173" y="7624"/>
                  <a:pt x="587611" y="5718"/>
                </a:cubicBezTo>
                <a:close/>
                <a:moveTo>
                  <a:pt x="153175" y="89348"/>
                </a:moveTo>
                <a:lnTo>
                  <a:pt x="161176" y="89348"/>
                </a:lnTo>
                <a:lnTo>
                  <a:pt x="154033" y="89348"/>
                </a:lnTo>
                <a:close/>
              </a:path>
            </a:pathLst>
          </a:custGeom>
          <a:solidFill>
            <a:srgbClr val="FACC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      Ce ți s-a părut dificil? </a:t>
            </a:r>
          </a:p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    Ce te-ar ajuta data viitoare?</a:t>
            </a:r>
            <a:endParaRPr lang="ru-RU" sz="16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808">
            <a:off x="4713506" y="3008498"/>
            <a:ext cx="4392488" cy="108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 rot="192870">
            <a:off x="5124836" y="3030891"/>
            <a:ext cx="4572000" cy="8788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Ce ai învățat nou despre tine și</a:t>
            </a:r>
          </a:p>
          <a:p>
            <a:pPr lvl="0" algn="just">
              <a:lnSpc>
                <a:spcPct val="15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despre colegii tăi?</a:t>
            </a:r>
            <a:endParaRPr lang="ru-RU" sz="16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903" y="4653136"/>
            <a:ext cx="5851775" cy="127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18487" y="49675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Cum ai trăit o valoare azi (respect, prietenie, responsabilitate…)? Dă un exemplu concret.</a:t>
            </a:r>
            <a:endParaRPr lang="ru-RU" b="1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8612">
            <a:off x="401760" y="5393259"/>
            <a:ext cx="9271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0977">
            <a:off x="7884368" y="5373216"/>
            <a:ext cx="92075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16" y="4362123"/>
            <a:ext cx="9271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299" y="5464704"/>
            <a:ext cx="9271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32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1816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225</Words>
  <Application>Microsoft Office PowerPoint</Application>
  <PresentationFormat>On-screen Show (4:3)</PresentationFormat>
  <Paragraphs>60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Temă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OLARU Denis</cp:lastModifiedBy>
  <cp:revision>47</cp:revision>
  <dcterms:created xsi:type="dcterms:W3CDTF">2025-08-18T01:25:23Z</dcterms:created>
  <dcterms:modified xsi:type="dcterms:W3CDTF">2025-08-21T15:50:12Z</dcterms:modified>
</cp:coreProperties>
</file>