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JdVvwVxeTwi0B5o0NgYJEL8aw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ctrTitle"/>
          </p:nvPr>
        </p:nvSpPr>
        <p:spPr>
          <a:xfrm>
            <a:off x="3354492" y="224536"/>
            <a:ext cx="5483013" cy="4104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667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1828800" y="3840481"/>
            <a:ext cx="85344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1111233" y="2437229"/>
            <a:ext cx="9580033" cy="656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267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8333" y="83"/>
            <a:ext cx="10394499" cy="681861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1594443" y="1318564"/>
            <a:ext cx="4558453" cy="287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67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2" type="body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5186679" y="426889"/>
            <a:ext cx="181864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type="title"/>
          </p:nvPr>
        </p:nvSpPr>
        <p:spPr>
          <a:xfrm>
            <a:off x="5186679" y="426889"/>
            <a:ext cx="18186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1111233" y="2437229"/>
            <a:ext cx="9580033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0"/>
          <p:cNvSpPr txBox="1"/>
          <p:nvPr>
            <p:ph idx="11" type="ftr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idx="10" type="dt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 txBox="1"/>
          <p:nvPr/>
        </p:nvSpPr>
        <p:spPr>
          <a:xfrm>
            <a:off x="615975" y="1429700"/>
            <a:ext cx="11254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rgbClr val="4C6689"/>
                </a:solidFill>
              </a:rPr>
              <a:t>ЦЕННОСТИ, КОТОРЫЕ НАС ОБЪЕДИНЯЮТ</a:t>
            </a:r>
            <a:endParaRPr b="1" sz="4000">
              <a:solidFill>
                <a:srgbClr val="4C668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t/>
            </a:r>
            <a:endParaRPr b="1"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615975" y="2193525"/>
            <a:ext cx="109599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Times New Roman"/>
              <a:buNone/>
            </a:pPr>
            <a:r>
              <a:rPr b="1" lang="en-US" sz="40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УРОКА</a:t>
            </a:r>
            <a:r>
              <a:rPr b="1" i="0" lang="en-US" sz="40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Times New Roman"/>
              <a:buNone/>
            </a:pPr>
            <a:r>
              <a:rPr b="1" lang="en-US" sz="40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ВМЕСТЕ МЫ ЖИВЕМ </a:t>
            </a:r>
            <a:endParaRPr b="1" sz="40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Times New Roman"/>
              <a:buNone/>
            </a:pPr>
            <a:r>
              <a:rPr b="1" lang="en-US" sz="40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ЦЕННОСТЯМИ КАЖДОГО</a:t>
            </a:r>
            <a:endParaRPr b="1" i="0" sz="4000" u="none" cap="none" strike="noStrike">
              <a:solidFill>
                <a:srgbClr val="1F5C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1724575" y="4960300"/>
            <a:ext cx="9702000" cy="12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chemeClr val="dk1"/>
                </a:solidFill>
              </a:rPr>
              <a:t>Первый урок 2025-2026 учебного года</a:t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t/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A black background with blue text&#10;&#10;Description automatically generated" id="127" name="Google Shape;12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7434" y="293166"/>
            <a:ext cx="2205990" cy="78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72705" y="363216"/>
            <a:ext cx="975445" cy="77425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"/>
          <p:cNvSpPr txBox="1"/>
          <p:nvPr/>
        </p:nvSpPr>
        <p:spPr>
          <a:xfrm>
            <a:off x="4986953" y="5632261"/>
            <a:ext cx="27030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</a:t>
            </a:r>
            <a:r>
              <a:rPr b="1" lang="en-US" sz="2800">
                <a:latin typeface="Times New Roman"/>
                <a:ea typeface="Times New Roman"/>
                <a:cs typeface="Times New Roman"/>
                <a:sym typeface="Times New Roman"/>
              </a:rPr>
              <a:t> класс</a:t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tick figure families holding hands" id="136" name="Google Shape;136;p2"/>
          <p:cNvPicPr preferRelativeResize="0"/>
          <p:nvPr/>
        </p:nvPicPr>
        <p:blipFill rotWithShape="1">
          <a:blip r:embed="rId3">
            <a:alphaModFix/>
          </a:blip>
          <a:srcRect b="-1" l="0" r="9709" t="0"/>
          <a:stretch/>
        </p:blipFill>
        <p:spPr>
          <a:xfrm>
            <a:off x="3825766" y="-13648"/>
            <a:ext cx="8366234" cy="6857990"/>
          </a:xfrm>
          <a:custGeom>
            <a:rect b="b" l="l" r="r" t="t"/>
            <a:pathLst>
              <a:path extrusionOk="0" h="6871647" w="9276545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7" name="Google Shape;137;p2"/>
          <p:cNvSpPr txBox="1"/>
          <p:nvPr/>
        </p:nvSpPr>
        <p:spPr>
          <a:xfrm>
            <a:off x="193831" y="2580238"/>
            <a:ext cx="4231024" cy="26402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78206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Меняются местами те, кто…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ppy Bee"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059" y="1730829"/>
            <a:ext cx="4441371" cy="44413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3"/>
          <p:cNvGrpSpPr/>
          <p:nvPr/>
        </p:nvGrpSpPr>
        <p:grpSpPr>
          <a:xfrm>
            <a:off x="4639765" y="524683"/>
            <a:ext cx="6419849" cy="5416747"/>
            <a:chOff x="854075" y="959"/>
            <a:chExt cx="6419849" cy="5416747"/>
          </a:xfrm>
        </p:grpSpPr>
        <p:sp>
          <p:nvSpPr>
            <p:cNvPr id="144" name="Google Shape;144;p3"/>
            <p:cNvSpPr/>
            <p:nvPr/>
          </p:nvSpPr>
          <p:spPr>
            <a:xfrm>
              <a:off x="854075" y="959"/>
              <a:ext cx="2006203" cy="1203721"/>
            </a:xfrm>
            <a:prstGeom prst="rect">
              <a:avLst/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854075" y="959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Уважение помогает нам преодолевать конфликты.</a:t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3060898" y="959"/>
              <a:ext cx="2006203" cy="1203721"/>
            </a:xfrm>
            <a:prstGeom prst="rect">
              <a:avLst/>
            </a:prstGeom>
            <a:solidFill>
              <a:srgbClr val="176B2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 txBox="1"/>
            <p:nvPr/>
          </p:nvSpPr>
          <p:spPr>
            <a:xfrm>
              <a:off x="3060898" y="959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Честность иногда трудно применять в отношениях с коллегами.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5267721" y="959"/>
              <a:ext cx="2006203" cy="1203721"/>
            </a:xfrm>
            <a:prstGeom prst="rect">
              <a:avLst/>
            </a:prstGeom>
            <a:solidFill>
              <a:srgbClr val="0C9ED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 txBox="1"/>
            <p:nvPr/>
          </p:nvSpPr>
          <p:spPr>
            <a:xfrm>
              <a:off x="5267721" y="959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Невозможно жить вместе, не принимая на себя ответственности.</a:t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54075" y="1405301"/>
              <a:ext cx="2006203" cy="1203721"/>
            </a:xfrm>
            <a:prstGeom prst="rect">
              <a:avLst/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 txBox="1"/>
            <p:nvPr/>
          </p:nvSpPr>
          <p:spPr>
            <a:xfrm>
              <a:off x="854075" y="1405301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Чтобы быть едиными, необходимо сотрудничество.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3060898" y="1405301"/>
              <a:ext cx="2006203" cy="1203721"/>
            </a:xfrm>
            <a:prstGeom prst="rect">
              <a:avLst/>
            </a:prstGeom>
            <a:solidFill>
              <a:srgbClr val="4E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3060898" y="1405301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Без доверия не может быть дружественного класса.</a:t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5267721" y="1405301"/>
              <a:ext cx="2006203" cy="1203721"/>
            </a:xfrm>
            <a:prstGeom prst="rect">
              <a:avLst/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5267721" y="1405301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Щедрость важнее справедливости.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54075" y="2809643"/>
              <a:ext cx="2006203" cy="1203721"/>
            </a:xfrm>
            <a:prstGeom prst="rect">
              <a:avLst/>
            </a:prstGeom>
            <a:solidFill>
              <a:srgbClr val="176B2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854075" y="2809643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Смелость говорить правду очень важна для друзей.</a:t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060898" y="2809643"/>
              <a:ext cx="2006203" cy="1203721"/>
            </a:xfrm>
            <a:prstGeom prst="rect">
              <a:avLst/>
            </a:prstGeom>
            <a:solidFill>
              <a:srgbClr val="0C9ED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3060898" y="2809643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Соблюдение правил помогает нам быть свободными.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267721" y="2809643"/>
              <a:ext cx="2006203" cy="1203721"/>
            </a:xfrm>
            <a:prstGeom prst="rect">
              <a:avLst/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5267721" y="2809643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Доброта важнее, чем формальные достижения.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854075" y="4213985"/>
              <a:ext cx="2006203" cy="1203721"/>
            </a:xfrm>
            <a:prstGeom prst="rect">
              <a:avLst/>
            </a:prstGeom>
            <a:solidFill>
              <a:srgbClr val="4E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854075" y="4213985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Настойчивость — ключ к успеху во всем.</a:t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060898" y="4213985"/>
              <a:ext cx="2006203" cy="1203721"/>
            </a:xfrm>
            <a:prstGeom prst="rect">
              <a:avLst/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3060898" y="4213985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Класс, в котором нет заботы друг о друге, не может быть единым.</a:t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5267721" y="4213985"/>
              <a:ext cx="2006203" cy="1203721"/>
            </a:xfrm>
            <a:prstGeom prst="rect">
              <a:avLst/>
            </a:prstGeom>
            <a:solidFill>
              <a:srgbClr val="176B2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5267721" y="4213985"/>
              <a:ext cx="2006203" cy="1203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</a:rPr>
                <a:t>Взаимная помощь — основа здоровой дружбы.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D graph graphic" id="174" name="Google Shape;174;p4"/>
          <p:cNvPicPr preferRelativeResize="0"/>
          <p:nvPr/>
        </p:nvPicPr>
        <p:blipFill rotWithShape="1">
          <a:blip r:embed="rId3">
            <a:alphaModFix/>
          </a:blip>
          <a:srcRect b="-1" l="9709" r="0" t="0"/>
          <a:stretch/>
        </p:blipFill>
        <p:spPr>
          <a:xfrm>
            <a:off x="2915455" y="10"/>
            <a:ext cx="9276545" cy="6857990"/>
          </a:xfrm>
          <a:custGeom>
            <a:rect b="b" l="l" r="r" t="t"/>
            <a:pathLst>
              <a:path extrusionOk="0" h="6871647" w="9276545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5" name="Google Shape;175;p4"/>
          <p:cNvSpPr txBox="1"/>
          <p:nvPr/>
        </p:nvSpPr>
        <p:spPr>
          <a:xfrm>
            <a:off x="661916" y="2852381"/>
            <a:ext cx="3161940" cy="26402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</a:t>
            </a:r>
            <a:r>
              <a:rPr b="1" lang="en-US" sz="32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b="1" i="0" lang="en-US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5-6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ЦЕННОСТЕЙ</a:t>
            </a:r>
            <a:endParaRPr/>
          </a:p>
        </p:txBody>
      </p:sp>
      <p:sp>
        <p:nvSpPr>
          <p:cNvPr id="176" name="Google Shape;176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349574" y="552050"/>
            <a:ext cx="5469600" cy="4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Чтобы быть 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сплоченным</a:t>
            </a: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классе, я буду...; чтобы добиться этого, мне нужно...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​​буду поддерживать дружбу между одноклассниками,...; чтобы добиться этого, мне нужно...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​​буду проявлять честность,...; чтобы добиться этого, мне нужно...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​​буду сотрудничать с другими одноклассниками,...; чтобы добиться этого, мне нужно...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Самая важная ценность, которой я хочу жить, — это...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81000" lvl="0" marL="45720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буду способствовать воплощению ценностей класса следующим образом...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just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Nail polish in different shades of blue" id="184" name="Google Shape;184;p5"/>
          <p:cNvPicPr preferRelativeResize="0"/>
          <p:nvPr/>
        </p:nvPicPr>
        <p:blipFill rotWithShape="1">
          <a:blip r:embed="rId3">
            <a:alphaModFix/>
          </a:blip>
          <a:srcRect b="10198" l="0" r="-1" t="19290"/>
          <a:stretch/>
        </p:blipFill>
        <p:spPr>
          <a:xfrm>
            <a:off x="7901259" y="2727729"/>
            <a:ext cx="4290741" cy="4130271"/>
          </a:xfrm>
          <a:custGeom>
            <a:rect b="b" l="l" r="r" t="t"/>
            <a:pathLst>
              <a:path extrusionOk="0" h="4130271" w="429074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85" name="Google Shape;185;p5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ominoes falling in a row" id="186" name="Google Shape;186;p5"/>
          <p:cNvPicPr preferRelativeResize="0"/>
          <p:nvPr/>
        </p:nvPicPr>
        <p:blipFill rotWithShape="1">
          <a:blip r:embed="rId4">
            <a:alphaModFix/>
          </a:blip>
          <a:srcRect b="-4" l="12248" r="-4" t="0"/>
          <a:stretch/>
        </p:blipFill>
        <p:spPr>
          <a:xfrm>
            <a:off x="6261607" y="1"/>
            <a:ext cx="3519312" cy="3007909"/>
          </a:xfrm>
          <a:custGeom>
            <a:rect b="b" l="l" r="r" t="t"/>
            <a:pathLst>
              <a:path extrusionOk="0" h="3007909" w="3519312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/>
          <p:nvPr/>
        </p:nvSpPr>
        <p:spPr>
          <a:xfrm rot="-3007986">
            <a:off x="3109564" y="704848"/>
            <a:ext cx="2987899" cy="2987899"/>
          </a:xfrm>
          <a:prstGeom prst="arc">
            <a:avLst>
              <a:gd fmla="val 16200000" name="adj1"/>
              <a:gd fmla="val 2287352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6"/>
          <p:cNvPicPr preferRelativeResize="0"/>
          <p:nvPr/>
        </p:nvPicPr>
        <p:blipFill rotWithShape="1">
          <a:blip r:embed="rId3">
            <a:alphaModFix/>
          </a:blip>
          <a:srcRect b="1" l="0" r="2072" t="0"/>
          <a:stretch/>
        </p:blipFill>
        <p:spPr>
          <a:xfrm>
            <a:off x="4252394" y="2577601"/>
            <a:ext cx="7462838" cy="4280399"/>
          </a:xfrm>
          <a:custGeom>
            <a:rect b="b" l="l" r="r" t="t"/>
            <a:pathLst>
              <a:path extrusionOk="0" h="4280399" w="7462838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4" name="Google Shape;194;p6"/>
          <p:cNvSpPr/>
          <p:nvPr/>
        </p:nvSpPr>
        <p:spPr>
          <a:xfrm>
            <a:off x="440925" y="1818650"/>
            <a:ext cx="8010600" cy="10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вы себя чувствуете?</a:t>
            </a:r>
            <a:endParaRPr sz="900"/>
          </a:p>
        </p:txBody>
      </p:sp>
      <p:sp>
        <p:nvSpPr>
          <p:cNvPr id="195" name="Google Shape;195;p6"/>
          <p:cNvSpPr txBox="1"/>
          <p:nvPr/>
        </p:nvSpPr>
        <p:spPr>
          <a:xfrm>
            <a:off x="1901265" y="3879699"/>
            <a:ext cx="5151175" cy="517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</a:t>
            </a:r>
            <a:r>
              <a:rPr b="0" i="0" lang="en-US" sz="4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</a:t>
            </a:r>
            <a:endParaRPr/>
          </a:p>
        </p:txBody>
      </p:sp>
      <p:pic>
        <p:nvPicPr>
          <p:cNvPr id="196" name="Google Shape;196;p6"/>
          <p:cNvPicPr preferRelativeResize="0"/>
          <p:nvPr/>
        </p:nvPicPr>
        <p:blipFill rotWithShape="1">
          <a:blip r:embed="rId4">
            <a:alphaModFix/>
          </a:blip>
          <a:srcRect b="-2" l="18500" r="12136" t="0"/>
          <a:stretch/>
        </p:blipFill>
        <p:spPr>
          <a:xfrm>
            <a:off x="8610600" y="10"/>
            <a:ext cx="3581400" cy="3769196"/>
          </a:xfrm>
          <a:custGeom>
            <a:rect b="b" l="l" r="r" t="t"/>
            <a:pathLst>
              <a:path extrusionOk="0" h="3769206" w="3581400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2025-08-13T08:15:09Z</dcterms:created>
  <dc:creator>OLARU Denis</dc:creator>
</cp:coreProperties>
</file>