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9144000"/>
  <p:embeddedFontLst>
    <p:embeddedFont>
      <p:font typeface="Play"/>
      <p:regular r:id="rId12"/>
      <p:bold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hMFd39UbT02q/AwcNpNzVPncGz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Play-bold.fntdata"/><Relationship Id="rId12" Type="http://schemas.openxmlformats.org/officeDocument/2006/relationships/font" Target="fonts/Play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noi-orizonturi.ro/choocmup/2022/02/VIA-1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68107" y="227959"/>
            <a:ext cx="1668386" cy="13316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background with blue text&#10;&#10;Description automatically generated" id="85" name="Google Shape;8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5507" y="265028"/>
            <a:ext cx="3592586" cy="1294588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/>
          <p:nvPr/>
        </p:nvSpPr>
        <p:spPr>
          <a:xfrm>
            <a:off x="1656800" y="3623645"/>
            <a:ext cx="9337963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o-RO" sz="3600" u="none" cap="none" strike="noStrike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„</a:t>
            </a:r>
            <a:r>
              <a:rPr b="1" lang="ro-RO" sz="3600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  все</a:t>
            </a:r>
            <a:r>
              <a:rPr b="0" i="0" lang="ro-RO" sz="3600" u="none" cap="none" strike="noStrike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solidFill>
                <a:schemeClr val="accent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o-RO" sz="3600" u="none" cap="none" strike="noStrike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VIII</a:t>
            </a:r>
            <a:r>
              <a:rPr lang="ro-RO" sz="3600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класс</a:t>
            </a:r>
            <a:r>
              <a:rPr b="0" i="0" lang="ro-RO" sz="3600" u="none" cap="none" strike="noStrike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ro-RO" sz="3600" u="none" cap="none" strike="noStrike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</a:t>
            </a:r>
            <a:r>
              <a:rPr lang="ro-RO" sz="3600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сентября</a:t>
            </a:r>
            <a:r>
              <a:rPr b="0" i="0" lang="ro-RO" sz="3600" u="none" cap="none" strike="noStrike">
                <a:solidFill>
                  <a:schemeClr val="accent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2025</a:t>
            </a:r>
            <a:endParaRPr/>
          </a:p>
        </p:txBody>
      </p:sp>
      <p:sp>
        <p:nvSpPr>
          <p:cNvPr id="87" name="Google Shape;87;p1"/>
          <p:cNvSpPr txBox="1"/>
          <p:nvPr/>
        </p:nvSpPr>
        <p:spPr>
          <a:xfrm>
            <a:off x="544600" y="2183050"/>
            <a:ext cx="11255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lnSpc>
                <a:spcPct val="1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o-RO" sz="4000">
                <a:solidFill>
                  <a:srgbClr val="4C6689"/>
                </a:solidFill>
              </a:rPr>
              <a:t>ЦЕННОСТИ, КОТОРЫЕ НАС ОБЪЕДИНЯЮТ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 txBox="1"/>
          <p:nvPr>
            <p:ph type="title"/>
          </p:nvPr>
        </p:nvSpPr>
        <p:spPr>
          <a:xfrm>
            <a:off x="1502700" y="275925"/>
            <a:ext cx="92424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b="1" lang="ro-RO">
                <a:latin typeface="Times New Roman"/>
                <a:ea typeface="Times New Roman"/>
                <a:cs typeface="Times New Roman"/>
                <a:sym typeface="Times New Roman"/>
              </a:rPr>
              <a:t>ОПЕРАЦИОНАЛЬНЫЕ ЦЕЛИ:</a:t>
            </a:r>
            <a:r>
              <a:rPr b="1" lang="ro-RO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p2"/>
          <p:cNvSpPr txBox="1"/>
          <p:nvPr>
            <p:ph idx="1" type="body"/>
          </p:nvPr>
        </p:nvSpPr>
        <p:spPr>
          <a:xfrm>
            <a:off x="1250795" y="2048649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ro-RO">
                <a:latin typeface="Times New Roman"/>
                <a:ea typeface="Times New Roman"/>
                <a:cs typeface="Times New Roman"/>
                <a:sym typeface="Times New Roman"/>
              </a:rPr>
              <a:t>Осознать взаимосвязь между всеми людьми</a:t>
            </a:r>
            <a:r>
              <a:rPr lang="ro-RO"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ro-RO">
                <a:latin typeface="Times New Roman"/>
                <a:ea typeface="Times New Roman"/>
                <a:cs typeface="Times New Roman"/>
                <a:sym typeface="Times New Roman"/>
              </a:rPr>
              <a:t>Беречь ценности, лежащие в основе отношений между сверстниками</a:t>
            </a:r>
            <a:r>
              <a:rPr lang="ro-RO"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ro-RO">
                <a:latin typeface="Times New Roman"/>
                <a:ea typeface="Times New Roman"/>
                <a:cs typeface="Times New Roman"/>
                <a:sym typeface="Times New Roman"/>
              </a:rPr>
              <a:t>Исследовать личную приверженность созданию среды, основанной на ценности каждого человека.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/>
          <p:nvPr>
            <p:ph type="title"/>
          </p:nvPr>
        </p:nvSpPr>
        <p:spPr>
          <a:xfrm>
            <a:off x="838200" y="40973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b="1" lang="ro-RO">
                <a:latin typeface="Times New Roman"/>
                <a:ea typeface="Times New Roman"/>
                <a:cs typeface="Times New Roman"/>
                <a:sym typeface="Times New Roman"/>
              </a:rPr>
              <a:t>ACTIVITATE DE CONECTARE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b="1" lang="ro-RO">
                <a:latin typeface="Times New Roman"/>
                <a:ea typeface="Times New Roman"/>
                <a:cs typeface="Times New Roman"/>
                <a:sym typeface="Times New Roman"/>
              </a:rPr>
              <a:t>АКТИВНОСТЬ ПОДКЛЮЧЕНИЯ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3"/>
          <p:cNvSpPr txBox="1"/>
          <p:nvPr>
            <p:ph idx="1" type="body"/>
          </p:nvPr>
        </p:nvSpPr>
        <p:spPr>
          <a:xfrm>
            <a:off x="383250" y="2096925"/>
            <a:ext cx="109707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ro-RO" sz="32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o-RO" sz="3200">
                <a:latin typeface="Times New Roman"/>
                <a:ea typeface="Times New Roman"/>
                <a:cs typeface="Times New Roman"/>
                <a:sym typeface="Times New Roman"/>
              </a:rPr>
              <a:t>Что вы чувствуете, соотнося себя с  названием «Мы все»?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ro-RO" sz="3200">
                <a:latin typeface="Times New Roman"/>
                <a:ea typeface="Times New Roman"/>
                <a:cs typeface="Times New Roman"/>
                <a:sym typeface="Times New Roman"/>
              </a:rPr>
              <a:t>Какое из двух слов вам ближе?</a:t>
            </a:r>
            <a:r>
              <a:rPr lang="ro-RO" sz="3200"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5400" lvl="0" marL="2286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0" name="Google Shape;10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49617" y="3528290"/>
            <a:ext cx="3080327" cy="3080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/>
          <p:nvPr>
            <p:ph type="title"/>
          </p:nvPr>
        </p:nvSpPr>
        <p:spPr>
          <a:xfrm>
            <a:off x="534525" y="264775"/>
            <a:ext cx="112755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b="1" lang="ro-RO" sz="3500">
                <a:latin typeface="Times New Roman"/>
                <a:ea typeface="Times New Roman"/>
                <a:cs typeface="Times New Roman"/>
                <a:sym typeface="Times New Roman"/>
              </a:rPr>
              <a:t>РАЗМЫШЛЕНИЯ НА ОСНОВЕ АНИМАЦИИ</a:t>
            </a:r>
            <a:endParaRPr b="1" sz="3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" name="Google Shape;106;p4"/>
          <p:cNvSpPr txBox="1"/>
          <p:nvPr>
            <p:ph idx="1" type="body"/>
          </p:nvPr>
        </p:nvSpPr>
        <p:spPr>
          <a:xfrm>
            <a:off x="838200" y="1781020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i="1" lang="ro-RO">
                <a:latin typeface="Times New Roman"/>
                <a:ea typeface="Times New Roman"/>
                <a:cs typeface="Times New Roman"/>
                <a:sym typeface="Times New Roman"/>
              </a:rPr>
              <a:t>Что вы наблюдали?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i="1" lang="ro-RO">
                <a:latin typeface="Times New Roman"/>
                <a:ea typeface="Times New Roman"/>
                <a:cs typeface="Times New Roman"/>
                <a:sym typeface="Times New Roman"/>
              </a:rPr>
              <a:t>Кто участвует?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i="1" lang="ro-RO">
                <a:latin typeface="Times New Roman"/>
                <a:ea typeface="Times New Roman"/>
                <a:cs typeface="Times New Roman"/>
                <a:sym typeface="Times New Roman"/>
              </a:rPr>
              <a:t>С какими трудностями сталкиваются эти сообщества?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i="1" lang="ro-RO">
                <a:latin typeface="Times New Roman"/>
                <a:ea typeface="Times New Roman"/>
                <a:cs typeface="Times New Roman"/>
                <a:sym typeface="Times New Roman"/>
              </a:rPr>
              <a:t>Как они их преодолели?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i="1" lang="ro-RO">
                <a:latin typeface="Times New Roman"/>
                <a:ea typeface="Times New Roman"/>
                <a:cs typeface="Times New Roman"/>
                <a:sym typeface="Times New Roman"/>
              </a:rPr>
              <a:t>Какой подобный опыт был у вас?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i="1" lang="ro-RO">
                <a:latin typeface="Times New Roman"/>
                <a:ea typeface="Times New Roman"/>
                <a:cs typeface="Times New Roman"/>
                <a:sym typeface="Times New Roman"/>
              </a:rPr>
              <a:t>Как вы его преодолели?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i="1" lang="ro-RO">
                <a:latin typeface="Times New Roman"/>
                <a:ea typeface="Times New Roman"/>
                <a:cs typeface="Times New Roman"/>
                <a:sym typeface="Times New Roman"/>
              </a:rPr>
              <a:t>Что помогло вам его преодолеть?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i="1" lang="ro-RO">
                <a:latin typeface="Times New Roman"/>
                <a:ea typeface="Times New Roman"/>
                <a:cs typeface="Times New Roman"/>
                <a:sym typeface="Times New Roman"/>
              </a:rPr>
              <a:t>Какой момент в видео вас впечатлил?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i="1" lang="ro-RO">
                <a:latin typeface="Times New Roman"/>
                <a:ea typeface="Times New Roman"/>
                <a:cs typeface="Times New Roman"/>
                <a:sym typeface="Times New Roman"/>
              </a:rPr>
              <a:t>В чем заключается мораль/посыл фильма?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Times New Roman"/>
              <a:buChar char="●"/>
            </a:pPr>
            <a:r>
              <a:rPr i="1" lang="ro-RO">
                <a:latin typeface="Times New Roman"/>
                <a:ea typeface="Times New Roman"/>
                <a:cs typeface="Times New Roman"/>
                <a:sym typeface="Times New Roman"/>
              </a:rPr>
              <a:t>Какие ценности необходимы для сосуществования этих сообществ?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6413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000"/>
              <a:buFont typeface="Times New Roman"/>
              <a:buNone/>
            </a:pPr>
            <a:br>
              <a:rPr b="1" lang="ro-RO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lang="ro-RO" sz="4000">
                <a:latin typeface="Times New Roman"/>
                <a:ea typeface="Times New Roman"/>
                <a:cs typeface="Times New Roman"/>
                <a:sym typeface="Times New Roman"/>
              </a:rPr>
              <a:t>ДЕЯТЕЛЬНОСТЬ «ВСЕ МЫ — 8 КЛАСС</a:t>
            </a:r>
            <a:br>
              <a:rPr lang="ro-RO" sz="400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2" name="Google Shape;112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50800" lvl="0" marL="2286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</a:pPr>
            <a:r>
              <a:rPr lang="ro-RO" sz="3200">
                <a:latin typeface="Times New Roman"/>
                <a:ea typeface="Times New Roman"/>
                <a:cs typeface="Times New Roman"/>
                <a:sym typeface="Times New Roman"/>
              </a:rPr>
              <a:t>Что помогло бы нам ВСЕМ жить вместе в 8-м классе?</a:t>
            </a:r>
            <a:r>
              <a:rPr lang="ro-RO" sz="3200">
                <a:latin typeface="Times New Roman"/>
                <a:ea typeface="Times New Roman"/>
                <a:cs typeface="Times New Roman"/>
                <a:sym typeface="Times New Roman"/>
              </a:rPr>
              <a:t>?</a:t>
            </a: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3" name="Google Shape;11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30402" y="3901216"/>
            <a:ext cx="2275747" cy="2275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b="1" lang="ro-RO">
                <a:latin typeface="Times New Roman"/>
                <a:ea typeface="Times New Roman"/>
                <a:cs typeface="Times New Roman"/>
                <a:sym typeface="Times New Roman"/>
              </a:rPr>
              <a:t>ЗАКЛЮЧИТЕЛЬНАЯ РЕФЛЕКСИЯ</a:t>
            </a:r>
            <a:r>
              <a:rPr b="1" lang="ro-RO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" name="Google Shape;119;p6"/>
          <p:cNvSpPr txBox="1"/>
          <p:nvPr>
            <p:ph idx="1" type="body"/>
          </p:nvPr>
        </p:nvSpPr>
        <p:spPr>
          <a:xfrm>
            <a:off x="838200" y="2141537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17500" lvl="0" marL="228600" rtl="0" algn="ctr">
              <a:spcBef>
                <a:spcPts val="1000"/>
              </a:spcBef>
              <a:spcAft>
                <a:spcPts val="0"/>
              </a:spcAft>
              <a:buClr>
                <a:srgbClr val="3A7D22"/>
              </a:buClr>
              <a:buSzPts val="3200"/>
              <a:buChar char="•"/>
            </a:pPr>
            <a:r>
              <a:rPr i="1" lang="ro-RO" sz="3200">
                <a:solidFill>
                  <a:srgbClr val="3A7D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Какие эмоции вы сейчас испытываете?</a:t>
            </a:r>
            <a:endParaRPr i="1" sz="3200">
              <a:solidFill>
                <a:srgbClr val="3A7D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228600" rtl="0" algn="ctr">
              <a:spcBef>
                <a:spcPts val="1000"/>
              </a:spcBef>
              <a:spcAft>
                <a:spcPts val="0"/>
              </a:spcAft>
              <a:buClr>
                <a:srgbClr val="3A7D22"/>
              </a:buClr>
              <a:buSzPts val="3200"/>
              <a:buChar char="•"/>
            </a:pPr>
            <a:r>
              <a:rPr i="1" lang="ro-RO" sz="3200">
                <a:solidFill>
                  <a:srgbClr val="3A7D2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Что теперь становится для вас возможным?</a:t>
            </a:r>
            <a:endParaRPr i="1" sz="3200">
              <a:solidFill>
                <a:srgbClr val="3A7D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8600" lvl="0" marL="22860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7D22"/>
              </a:buClr>
              <a:buSzPts val="3200"/>
              <a:buFont typeface="Times New Roman"/>
              <a:buChar char="•"/>
            </a:pPr>
            <a:r>
              <a:t/>
            </a:r>
            <a:endParaRPr i="1" sz="3200">
              <a:solidFill>
                <a:srgbClr val="3A7D2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0" name="Google Shape;12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6282" y="2742273"/>
            <a:ext cx="38100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b="1" lang="ro-RO">
                <a:latin typeface="Times New Roman"/>
                <a:ea typeface="Times New Roman"/>
                <a:cs typeface="Times New Roman"/>
                <a:sym typeface="Times New Roman"/>
              </a:rPr>
              <a:t>РЕСУРСЫ</a:t>
            </a:r>
            <a:r>
              <a:rPr b="1" lang="ro-RO"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/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F5C99"/>
              </a:buClr>
              <a:buSzPts val="2800"/>
              <a:buChar char="•"/>
            </a:pPr>
            <a:r>
              <a:rPr b="1" lang="ro-RO">
                <a:solidFill>
                  <a:srgbClr val="1F5C99"/>
                </a:solidFill>
              </a:rPr>
              <a:t>https://www.youtube.com/watch?v=NYRNsvlaN2A</a:t>
            </a:r>
            <a:endParaRPr>
              <a:solidFill>
                <a:srgbClr val="1F5C99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u="sng">
              <a:solidFill>
                <a:srgbClr val="4892DC"/>
              </a:solidFill>
              <a:hlinkClick r:id="rId3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2025-08-13T08:15:09Z</dcterms:created>
  <dc:creator>OLARU Denis</dc:creator>
</cp:coreProperties>
</file>