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8882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4" roundtripDataSignature="AMtx7miGFPryqSIxTEilZcANA5+lxNjf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0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2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2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3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13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4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14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14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14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9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o-RO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cd.intercultural.ro/" TargetMode="External"/><Relationship Id="rId4" Type="http://schemas.openxmlformats.org/officeDocument/2006/relationships/hyperlink" Target="https://www.ethicalsystems.org/when-facing-disruption-the-unknown-is-your-greatest-ally/" TargetMode="External"/><Relationship Id="rId5" Type="http://schemas.openxmlformats.org/officeDocument/2006/relationships/hyperlink" Target="https://www.freepik.com/premium-ai-image/man-making-decision-front-fork-road_298106504.htm" TargetMode="External"/><Relationship Id="rId6" Type="http://schemas.openxmlformats.org/officeDocument/2006/relationships/hyperlink" Target="https://es.pinterest.com/pin/827958712745379614/" TargetMode="External"/><Relationship Id="rId7" Type="http://schemas.openxmlformats.org/officeDocument/2006/relationships/hyperlink" Target="https://medium.com/@danmajyambere/game-theory-beyond-algorithms-9396e0471e35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333" y="1426309"/>
            <a:ext cx="10491640" cy="3384886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/>
          <p:nvPr>
            <p:ph type="ctrTitle"/>
          </p:nvPr>
        </p:nvSpPr>
        <p:spPr>
          <a:xfrm>
            <a:off x="776575" y="4948475"/>
            <a:ext cx="10448400" cy="55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b="1" lang="ro-RO" sz="4000">
                <a:latin typeface="Times New Roman"/>
                <a:ea typeface="Times New Roman"/>
                <a:cs typeface="Times New Roman"/>
                <a:sym typeface="Times New Roman"/>
              </a:rPr>
              <a:t>ЦЕННОСТИ, КОТОРЫЕ НАС ОБЪЕДИНЯЮТ</a:t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6" name="Google Shape;8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664932" y="113186"/>
            <a:ext cx="1668386" cy="1331657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descr="A black background with blue text&#10;&#10;Description automatically generated" id="87" name="Google Shape;87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2332" y="131721"/>
            <a:ext cx="3592586" cy="1294588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88" name="Google Shape;88;p1"/>
          <p:cNvSpPr txBox="1"/>
          <p:nvPr/>
        </p:nvSpPr>
        <p:spPr>
          <a:xfrm>
            <a:off x="332825" y="5582450"/>
            <a:ext cx="11224800" cy="1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Font typeface="Arial"/>
              <a:buNone/>
            </a:pPr>
            <a:r>
              <a:rPr b="0" i="1" lang="ro-RO" sz="3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</a:t>
            </a:r>
            <a:r>
              <a:rPr i="1" lang="ro-RO" sz="3200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Мужество завершить гимназический курс образования</a:t>
            </a:r>
            <a:r>
              <a:rPr b="0" i="1" lang="ro-RO" sz="3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b="0" i="1" sz="24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ro-RO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IX класс, 1 </a:t>
            </a:r>
            <a:r>
              <a:rPr lang="ro-RO" sz="2800">
                <a:latin typeface="Times New Roman"/>
                <a:ea typeface="Times New Roman"/>
                <a:cs typeface="Times New Roman"/>
                <a:sym typeface="Times New Roman"/>
              </a:rPr>
              <a:t>сентября</a:t>
            </a:r>
            <a:r>
              <a:rPr b="0" i="0" lang="ro-RO" sz="28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2025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5D8F1"/>
        </a:soli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/>
          <p:nvPr/>
        </p:nvSpPr>
        <p:spPr>
          <a:xfrm>
            <a:off x="7455303" y="2008040"/>
            <a:ext cx="4571100" cy="3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Размышлять о ценностях, которые повлияли на решения</a:t>
            </a:r>
            <a:r>
              <a:rPr b="0" i="0" lang="ro-RO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/>
          </a:p>
          <a:p>
            <a:pPr indent="0" lvl="0" marL="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Анализировать потенциальные риски в процессе принятия решений</a:t>
            </a:r>
            <a:r>
              <a:rPr b="0" i="0" lang="ro-RO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</a:t>
            </a:r>
            <a:endParaRPr/>
          </a:p>
          <a:p>
            <a:pPr indent="-1905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Char char="❑"/>
            </a:pPr>
            <a:r>
              <a:rPr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Установить набор ценностей для завершения 9 класса</a:t>
            </a:r>
            <a:r>
              <a:rPr b="0" i="0" lang="ro-RO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7975158" y="1022555"/>
            <a:ext cx="370016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ЦЕЛИ УРОКА</a:t>
            </a:r>
            <a:endParaRPr/>
          </a:p>
        </p:txBody>
      </p:sp>
      <p:pic>
        <p:nvPicPr>
          <p:cNvPr id="95" name="Google Shape;95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800" y="796125"/>
            <a:ext cx="6989101" cy="5770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4F8FB"/>
            </a:gs>
            <a:gs pos="74000">
              <a:srgbClr val="AEC5E1"/>
            </a:gs>
            <a:gs pos="83000">
              <a:srgbClr val="AEC5E1"/>
            </a:gs>
            <a:gs pos="100000">
              <a:srgbClr val="C8D8EB"/>
            </a:gs>
          </a:gsLst>
          <a:lin ang="5400000" scaled="0"/>
        </a:gra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/>
        </p:nvSpPr>
        <p:spPr>
          <a:xfrm>
            <a:off x="1200150" y="343900"/>
            <a:ext cx="101961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3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„TRANSMITE PULSUL/  ПЕРЕДАЧА ИМПУЛЬСА”</a:t>
            </a:r>
            <a:r>
              <a:rPr b="1" lang="ro-RO" sz="4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1" name="Google Shape;10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 rot="-5400000">
            <a:off x="3782087" y="-1628992"/>
            <a:ext cx="4462378" cy="118399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2"/>
            <a:ext cx="12459409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 txBox="1"/>
          <p:nvPr>
            <p:ph type="title"/>
          </p:nvPr>
        </p:nvSpPr>
        <p:spPr>
          <a:xfrm rot="-159211">
            <a:off x="3174325" y="2592061"/>
            <a:ext cx="6381345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000"/>
              <a:buFont typeface="Times New Roman"/>
              <a:buNone/>
            </a:pPr>
            <a:r>
              <a:rPr b="1" lang="ro-RO" sz="4000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„Alegerile mele”</a:t>
            </a:r>
            <a:endParaRPr sz="8000">
              <a:solidFill>
                <a:schemeClr val="lt2"/>
              </a:solidFill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0" y="0"/>
            <a:ext cx="6167400" cy="349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вы думаете о сделанном выборе?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побудило вас сделать этот выбор?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 этот выбор повлиял на вашу личность?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Чему вы научились благодаря этому выбору?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Какие ценности лежали в основе вашего выбора?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1" lang="ro-RO" sz="2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вы чувствуете сейчас, поделившись своим опытом с коллегой?</a:t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10795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i="1" sz="2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8882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5"/>
          <p:cNvSpPr txBox="1"/>
          <p:nvPr/>
        </p:nvSpPr>
        <p:spPr>
          <a:xfrm>
            <a:off x="1613652" y="448075"/>
            <a:ext cx="83139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ИССЛЕДОВАНИЕ ЦЕННОСТЕЙ В ДЕЙСТВИИ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5"/>
          <p:cNvSpPr txBox="1"/>
          <p:nvPr/>
        </p:nvSpPr>
        <p:spPr>
          <a:xfrm>
            <a:off x="1572900" y="1058950"/>
            <a:ext cx="9529500" cy="17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</a:t>
            </a:r>
            <a:r>
              <a:rPr i="1" lang="ro-RO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Решение — это риск, корни которого лежат в смелости быть свободным.</a:t>
            </a:r>
            <a:r>
              <a:rPr i="1" lang="ro-RO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ro-RO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Пауль Тиллих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 txBox="1"/>
          <p:nvPr/>
        </p:nvSpPr>
        <p:spPr>
          <a:xfrm>
            <a:off x="141200" y="2491075"/>
            <a:ext cx="11971200" cy="3280500"/>
          </a:xfrm>
          <a:prstGeom prst="rect">
            <a:avLst/>
          </a:prstGeom>
          <a:noFill/>
          <a:ln cap="flat" cmpd="sng" w="9525">
            <a:solidFill>
              <a:srgbClr val="F4F8FB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228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вы думаете об этой цитате?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Какой выбор </a:t>
            </a: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больше всего повлиял</a:t>
            </a: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на вашу жизнь/ваш предыдущий год обучения/ваши каникулы?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Какая ценность  оказала наибольшее влияние на ваше решение?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 какие риски вы пошли, принимая решения?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ro-RO"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Без какой ценности вы не можете представить свою жизнь?</a:t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228600" marR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i="1" sz="2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 txBox="1"/>
          <p:nvPr/>
        </p:nvSpPr>
        <p:spPr>
          <a:xfrm>
            <a:off x="1070446" y="251927"/>
            <a:ext cx="10047900" cy="83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„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ЦЕННОСТИ, КОТОРЫМИ МЫ РУКОВОДСТВУЕМСЯ В ПОСЛЕДНИЙ ГИМНАЗИЧЕСКИЙ ГОД ОБУЧЕНИЯ</a:t>
            </a:r>
            <a:r>
              <a:rPr b="1" lang="ro-RO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2" name="Google Shape;12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411914" y="1088210"/>
            <a:ext cx="7364995" cy="55178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1"/>
            <a:ext cx="12188825" cy="685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7"/>
          <p:cNvSpPr txBox="1"/>
          <p:nvPr/>
        </p:nvSpPr>
        <p:spPr>
          <a:xfrm>
            <a:off x="4111279" y="345828"/>
            <a:ext cx="5110886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возможно для вас?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7"/>
          <p:cNvSpPr txBox="1"/>
          <p:nvPr/>
        </p:nvSpPr>
        <p:spPr>
          <a:xfrm>
            <a:off x="0" y="4329075"/>
            <a:ext cx="5395500" cy="9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7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Какие у вас ощущения в конце занятия?</a:t>
            </a:r>
            <a:endParaRPr b="1" sz="27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7"/>
          <p:cNvSpPr txBox="1"/>
          <p:nvPr/>
        </p:nvSpPr>
        <p:spPr>
          <a:xfrm>
            <a:off x="6535275" y="2697000"/>
            <a:ext cx="57687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ro-RO" sz="2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Что вы заметили во время урока?</a:t>
            </a:r>
            <a:endParaRPr b="1"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8"/>
          <p:cNvSpPr txBox="1"/>
          <p:nvPr>
            <p:ph type="title"/>
          </p:nvPr>
        </p:nvSpPr>
        <p:spPr>
          <a:xfrm>
            <a:off x="3612469" y="457200"/>
            <a:ext cx="4963886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b="1" lang="ro-RO" sz="3600">
                <a:latin typeface="Times New Roman"/>
                <a:ea typeface="Times New Roman"/>
                <a:cs typeface="Times New Roman"/>
                <a:sym typeface="Times New Roman"/>
              </a:rPr>
              <a:t>БИБЛИОГРАФИЯ</a:t>
            </a: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" name="Google Shape;136;p8"/>
          <p:cNvSpPr txBox="1"/>
          <p:nvPr>
            <p:ph idx="1" type="body"/>
          </p:nvPr>
        </p:nvSpPr>
        <p:spPr>
          <a:xfrm>
            <a:off x="245868" y="2107581"/>
            <a:ext cx="11942957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342900" lvl="0" marL="34290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o-RO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https://ccd.intercultural.ro/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Char char="•"/>
            </a:pPr>
            <a:r>
              <a:rPr i="1" lang="ro-RO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Râsete și joacă: Jocuri și exerciții creative pentru adolescenți aflați în situații de criză, </a:t>
            </a:r>
            <a:r>
              <a:rPr lang="ro-RO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p. 20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o-RO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https://www.ethicalsystems.org/when-facing-disruption-the-unknown-is-your-greatest-ally/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o-RO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https://www.freepik.com/premium-ai-image/man-making-decision-front-fork-road_298106504.htm</a:t>
            </a:r>
            <a:r>
              <a:rPr lang="ro-RO" sz="2400">
                <a:latin typeface="Times New Roman"/>
                <a:ea typeface="Times New Roman"/>
                <a:cs typeface="Times New Roman"/>
                <a:sym typeface="Times New Roman"/>
              </a:rPr>
              <a:t>  </a:t>
            </a:r>
            <a:endParaRPr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o-RO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https://es.pinterest.com/pin/827958712745379614/</a:t>
            </a:r>
            <a:r>
              <a:rPr lang="ro-RO"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342900" lvl="0" marL="342900" rtl="0" algn="just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ro-RO" sz="2400" u="sng">
                <a:solidFill>
                  <a:schemeClr val="hlink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https://medium.com/@danmajyambere/game-theory-beyond-algorithms-9396e0471e35</a:t>
            </a:r>
            <a:r>
              <a:rPr lang="ro-RO"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indent="-139700" lvl="0" marL="34290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